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66"/>
    <a:srgbClr val="FFFF99"/>
    <a:srgbClr val="33CC33"/>
    <a:srgbClr val="99FF33"/>
    <a:srgbClr val="EEE800"/>
    <a:srgbClr val="F8F2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92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D7C4A5F-2AF6-46B0-9457-46FAF5E78E5F}" type="datetimeFigureOut">
              <a:rPr lang="zh-CN" altLang="en-US" smtClean="0"/>
              <a:pPr/>
              <a:t>2016-5-18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CF1C5BAA-3E1B-41E2-92BB-8110F1BFADD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3264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课程资源-教案+课件\课件\单元背景色图片\SB 3B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19090" r="3421" b="26840"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Documents and Settings\zhoushaozhen\桌面\图片1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"/>
            <a:ext cx="937051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:\课程资源-教案+课件\1A\麦米透明标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40" b="27303"/>
          <a:stretch>
            <a:fillRect/>
          </a:stretch>
        </p:blipFill>
        <p:spPr bwMode="auto">
          <a:xfrm>
            <a:off x="7776864" y="142875"/>
            <a:ext cx="1403648" cy="61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75F08-E40A-4DB4-8D07-19B06A3C1C01}" type="datetimeFigureOut">
              <a:rPr lang="zh-CN" altLang="en-US"/>
              <a:pPr>
                <a:defRPr/>
              </a:pPr>
              <a:t>2016-5-18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94D39-0057-4E3E-9456-6E506B19DE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00" b="84444" l="44250" r="8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43" t="38095" r="5000" b="13778"/>
          <a:stretch/>
        </p:blipFill>
        <p:spPr bwMode="auto">
          <a:xfrm>
            <a:off x="-180529" y="-175918"/>
            <a:ext cx="2376263" cy="122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702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A54CC7B-CCD4-49D1-BC5B-BDB3FA87A91C}" type="datetimeFigureOut">
              <a:rPr lang="zh-CN" altLang="en-US"/>
              <a:pPr>
                <a:defRPr/>
              </a:pPr>
              <a:t>2016-5-18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7C82E8F-59E2-479C-8979-5DB026146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692696" y="1060443"/>
            <a:ext cx="7200800" cy="50290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spc="5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</a:t>
            </a:r>
            <a:r>
              <a:rPr lang="en-US" altLang="zh-CN" sz="6600" b="1" spc="5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NIT </a:t>
            </a:r>
            <a:r>
              <a:rPr lang="en-US" altLang="zh-CN" sz="6600" b="1" spc="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r>
              <a:rPr lang="en-US" altLang="zh-CN" sz="7200" b="1" spc="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 </a:t>
            </a:r>
            <a:endParaRPr lang="en-US" altLang="zh-CN" sz="7200" b="1" spc="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zh-CN" sz="8800" b="1" dirty="0" smtClean="0">
                <a:ln w="28575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50800" dist="50800" dir="2580000" algn="ctr" rotWithShape="0">
                    <a:schemeClr val="tx1"/>
                  </a:outerShdw>
                </a:effectLst>
                <a:latin typeface="+mn-lt"/>
                <a:ea typeface="宋体" pitchFamily="2" charset="-122"/>
              </a:rPr>
              <a:t>Y</a:t>
            </a:r>
            <a:r>
              <a:rPr lang="en-US" altLang="zh-CN" sz="7200" b="1" dirty="0" smtClean="0">
                <a:ln w="28575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50800" dist="50800" dir="2580000" algn="ctr" rotWithShape="0">
                    <a:schemeClr val="tx1"/>
                  </a:outerShdw>
                </a:effectLst>
                <a:latin typeface="+mn-lt"/>
                <a:ea typeface="宋体" pitchFamily="2" charset="-122"/>
              </a:rPr>
              <a:t>OU AND </a:t>
            </a:r>
            <a:endParaRPr lang="en-US" altLang="zh-CN" sz="7200" b="1" dirty="0">
              <a:ln w="28575">
                <a:solidFill>
                  <a:srgbClr val="00B050"/>
                </a:solidFill>
              </a:ln>
              <a:solidFill>
                <a:srgbClr val="FFFF00"/>
              </a:solidFill>
              <a:effectLst>
                <a:outerShdw blurRad="50800" dist="50800" dir="2580000" algn="ctr" rotWithShape="0">
                  <a:schemeClr val="tx1"/>
                </a:outerShdw>
              </a:effectLst>
              <a:latin typeface="+mn-lt"/>
              <a:ea typeface="宋体" pitchFamily="2" charset="-122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zh-CN" sz="8800" b="1" dirty="0">
                <a:ln w="28575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50800" dist="50800" dir="2580000" algn="ctr" rotWithShape="0">
                    <a:schemeClr val="tx1"/>
                  </a:outerShdw>
                </a:effectLst>
                <a:latin typeface="+mn-lt"/>
                <a:ea typeface="宋体" pitchFamily="2" charset="-122"/>
              </a:rPr>
              <a:t>M</a:t>
            </a:r>
            <a:r>
              <a:rPr lang="en-US" altLang="zh-CN" sz="7200" b="1" dirty="0">
                <a:ln w="28575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50800" dist="50800" dir="2580000" algn="ctr" rotWithShape="0">
                    <a:schemeClr val="tx1"/>
                  </a:outerShdw>
                </a:effectLst>
                <a:latin typeface="+mn-lt"/>
                <a:ea typeface="宋体" pitchFamily="2" charset="-122"/>
              </a:rPr>
              <a:t>E</a:t>
            </a: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你和我</a:t>
            </a:r>
            <a:endParaRPr lang="zh-CN" altLang="en-US" sz="3600" b="1" spc="50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02" b="87884" l="22780" r="100000">
                        <a14:foregroundMark x1="31583" y1="60125" x2="33900" y2="61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47" t="27890" b="12210"/>
          <a:stretch/>
        </p:blipFill>
        <p:spPr bwMode="auto">
          <a:xfrm>
            <a:off x="3687362" y="1412776"/>
            <a:ext cx="5456638" cy="566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9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39" b="93011" l="3222" r="96035">
                        <a14:foregroundMark x1="10409" y1="48925" x2="11152" y2="61290"/>
                        <a14:foregroundMark x1="36183" y1="53763" x2="36803" y2="62903"/>
                        <a14:foregroundMark x1="81289" y1="67204" x2="83024" y2="6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22867"/>
            <a:ext cx="5544616" cy="1277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1871826"/>
            <a:ext cx="824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800" b="1" dirty="0" smtClean="0">
                <a:latin typeface="+mn-lt"/>
              </a:rPr>
              <a:t>In many ways I am the same as other children.</a:t>
            </a:r>
          </a:p>
          <a:p>
            <a:pPr>
              <a:spcBef>
                <a:spcPts val="0"/>
              </a:spcBef>
            </a:pPr>
            <a:r>
              <a:rPr lang="en-US" altLang="zh-CN" sz="2800" b="1" dirty="0" smtClean="0">
                <a:latin typeface="+mn-lt"/>
              </a:rPr>
              <a:t>Children often look like their parents.</a:t>
            </a:r>
            <a:endParaRPr lang="zh-CN" altLang="en-US" sz="2800" b="1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11" b="90889" l="30625" r="82625">
                        <a14:foregroundMark x1="68250" y1="46889" x2="69063" y2="86111"/>
                        <a14:foregroundMark x1="53875" y1="20889" x2="54250" y2="32111"/>
                        <a14:foregroundMark x1="44875" y1="29444" x2="45313" y2="27000"/>
                        <a14:foregroundMark x1="41000" y1="34000" x2="41375" y2="34111"/>
                        <a14:foregroundMark x1="64375" y1="27556" x2="64375" y2="31222"/>
                        <a14:foregroundMark x1="68500" y1="33889" x2="68500" y2="35000"/>
                        <a14:foregroundMark x1="69250" y1="37000" x2="68938" y2="35000"/>
                        <a14:foregroundMark x1="52312" y1="26222" x2="52500" y2="23111"/>
                        <a14:foregroundMark x1="50500" y1="21111" x2="51313" y2="21889"/>
                        <a14:foregroundMark x1="50250" y1="24667" x2="51188" y2="24222"/>
                        <a14:foregroundMark x1="50500" y1="27444" x2="51500" y2="26333"/>
                        <a14:foregroundMark x1="51500" y1="18000" x2="52250" y2="19667"/>
                        <a14:foregroundMark x1="53500" y1="16556" x2="54000" y2="18889"/>
                        <a14:foregroundMark x1="55750" y1="16778" x2="55750" y2="18000"/>
                        <a14:foregroundMark x1="57875" y1="17444" x2="57438" y2="18889"/>
                        <a14:foregroundMark x1="59375" y1="19444" x2="58375" y2="20667"/>
                        <a14:foregroundMark x1="58562" y1="23444" x2="59938" y2="23111"/>
                        <a14:foregroundMark x1="57938" y1="25889" x2="58875" y2="25556"/>
                        <a14:foregroundMark x1="57625" y1="27556" x2="58313" y2="28111"/>
                        <a14:foregroundMark x1="56875" y1="28667" x2="57313" y2="29333"/>
                        <a14:foregroundMark x1="66864" y1="82927" x2="65945" y2="88850"/>
                        <a14:foregroundMark x1="39239" y1="87340" x2="38583" y2="90128"/>
                        <a14:foregroundMark x1="43635" y1="87689" x2="43110" y2="89779"/>
                        <a14:foregroundMark x1="33465" y1="50523" x2="34908" y2="50174"/>
                        <a14:foregroundMark x1="40879" y1="66434" x2="43110" y2="57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0" t="14852" r="13949" b="9401"/>
          <a:stretch/>
        </p:blipFill>
        <p:spPr bwMode="auto">
          <a:xfrm>
            <a:off x="6228184" y="4387180"/>
            <a:ext cx="3384376" cy="249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63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480" l="0" r="100000">
                        <a14:foregroundMark x1="7404" y1="44633" x2="20588" y2="54237"/>
                        <a14:foregroundMark x1="37830" y1="43503" x2="38742" y2="52542"/>
                        <a14:foregroundMark x1="91684" y1="59887" x2="95639" y2="62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764704"/>
            <a:ext cx="4901467" cy="87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1045951" y="1976977"/>
            <a:ext cx="7774521" cy="523220"/>
            <a:chOff x="899592" y="2060848"/>
            <a:chExt cx="7774521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345557" y="2060848"/>
              <a:ext cx="7328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latin typeface="+mn-lt"/>
                </a:rPr>
                <a:t>I compared other children with me.</a:t>
              </a:r>
              <a:endParaRPr lang="zh-CN" altLang="en-US" sz="2800" b="1" dirty="0">
                <a:latin typeface="+mn-lt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899592" y="2142458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038411" y="2689756"/>
            <a:ext cx="7549777" cy="1142750"/>
            <a:chOff x="632105" y="4533087"/>
            <a:chExt cx="7549777" cy="1142750"/>
          </a:xfrm>
        </p:grpSpPr>
        <p:sp>
          <p:nvSpPr>
            <p:cNvPr id="4" name="TextBox 3"/>
            <p:cNvSpPr txBox="1"/>
            <p:nvPr/>
          </p:nvSpPr>
          <p:spPr>
            <a:xfrm>
              <a:off x="853326" y="4533087"/>
              <a:ext cx="7328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latin typeface="+mn-lt"/>
                </a:rPr>
                <a:t>   I compared children and their parents.</a:t>
              </a:r>
              <a:endParaRPr lang="zh-CN" altLang="en-US" sz="2800" b="1" dirty="0">
                <a:latin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32105" y="5315837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43608" y="2735342"/>
            <a:ext cx="7928023" cy="1197714"/>
            <a:chOff x="848129" y="3906634"/>
            <a:chExt cx="7677206" cy="1197714"/>
          </a:xfrm>
        </p:grpSpPr>
        <p:sp>
          <p:nvSpPr>
            <p:cNvPr id="5" name="TextBox 4"/>
            <p:cNvSpPr txBox="1"/>
            <p:nvPr/>
          </p:nvSpPr>
          <p:spPr>
            <a:xfrm>
              <a:off x="1196779" y="4581128"/>
              <a:ext cx="7328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latin typeface="+mn-lt"/>
                </a:rPr>
                <a:t> I did an experiment.</a:t>
              </a:r>
              <a:endParaRPr lang="zh-CN" altLang="en-US" sz="2800" b="1" dirty="0">
                <a:latin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48129" y="3906634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77460" y="196967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n-ea"/>
                <a:ea typeface="+mn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1600" y="263691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n-ea"/>
                <a:ea typeface="+mn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11" b="90889" l="30625" r="82625">
                        <a14:foregroundMark x1="68250" y1="46889" x2="69063" y2="86111"/>
                        <a14:foregroundMark x1="53875" y1="20889" x2="54250" y2="32111"/>
                        <a14:foregroundMark x1="44875" y1="29444" x2="45313" y2="27000"/>
                        <a14:foregroundMark x1="41000" y1="34000" x2="41375" y2="34111"/>
                        <a14:foregroundMark x1="64375" y1="27556" x2="64375" y2="31222"/>
                        <a14:foregroundMark x1="68500" y1="33889" x2="68500" y2="35000"/>
                        <a14:foregroundMark x1="69250" y1="37000" x2="68938" y2="35000"/>
                        <a14:foregroundMark x1="52312" y1="26222" x2="52500" y2="23111"/>
                        <a14:foregroundMark x1="50500" y1="21111" x2="51313" y2="21889"/>
                        <a14:foregroundMark x1="50250" y1="24667" x2="51188" y2="24222"/>
                        <a14:foregroundMark x1="50500" y1="27444" x2="51500" y2="26333"/>
                        <a14:foregroundMark x1="51500" y1="18000" x2="52250" y2="19667"/>
                        <a14:foregroundMark x1="53500" y1="16556" x2="54000" y2="18889"/>
                        <a14:foregroundMark x1="55750" y1="16778" x2="55750" y2="18000"/>
                        <a14:foregroundMark x1="57875" y1="17444" x2="57438" y2="18889"/>
                        <a14:foregroundMark x1="59375" y1="19444" x2="58375" y2="20667"/>
                        <a14:foregroundMark x1="58562" y1="23444" x2="59938" y2="23111"/>
                        <a14:foregroundMark x1="57938" y1="25889" x2="58875" y2="25556"/>
                        <a14:foregroundMark x1="57625" y1="27556" x2="58313" y2="28111"/>
                        <a14:foregroundMark x1="56875" y1="28667" x2="57313" y2="29333"/>
                        <a14:foregroundMark x1="66864" y1="82927" x2="65945" y2="88850"/>
                        <a14:foregroundMark x1="39239" y1="87340" x2="38583" y2="90128"/>
                        <a14:foregroundMark x1="43635" y1="87689" x2="43110" y2="89779"/>
                        <a14:foregroundMark x1="33465" y1="50523" x2="34908" y2="50174"/>
                        <a14:foregroundMark x1="40879" y1="66434" x2="43110" y2="57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0" t="14852" r="13949" b="9401"/>
          <a:stretch/>
        </p:blipFill>
        <p:spPr bwMode="auto">
          <a:xfrm>
            <a:off x="6228184" y="4387180"/>
            <a:ext cx="3384376" cy="249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1788" y="4417948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alibri" pitchFamily="34" charset="0"/>
              </a:rPr>
              <a:t>They are twins. How are they the same? Tick (</a:t>
            </a:r>
            <a:r>
              <a:rPr lang="zh-CN" altLang="en-US" sz="2800" b="1" dirty="0" smtClean="0">
                <a:latin typeface="+mn-ea"/>
                <a:ea typeface="+mn-ea"/>
              </a:rPr>
              <a:t>√</a:t>
            </a:r>
            <a:r>
              <a:rPr lang="en-US" altLang="zh-CN" sz="2800" b="1" dirty="0" smtClean="0">
                <a:latin typeface="Calibri" pitchFamily="34" charset="0"/>
              </a:rPr>
              <a:t>).</a:t>
            </a:r>
            <a:endParaRPr lang="zh-CN" altLang="en-US" sz="2800" b="1" dirty="0"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" b="11924"/>
          <a:stretch/>
        </p:blipFill>
        <p:spPr bwMode="auto">
          <a:xfrm>
            <a:off x="1782749" y="1203399"/>
            <a:ext cx="5597563" cy="306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235782" y="5066020"/>
            <a:ext cx="2328106" cy="523220"/>
            <a:chOff x="1235782" y="5066020"/>
            <a:chExt cx="2328106" cy="523220"/>
          </a:xfrm>
        </p:grpSpPr>
        <p:sp>
          <p:nvSpPr>
            <p:cNvPr id="5" name="TextBox 4"/>
            <p:cNvSpPr txBox="1"/>
            <p:nvPr/>
          </p:nvSpPr>
          <p:spPr>
            <a:xfrm>
              <a:off x="1475656" y="5066020"/>
              <a:ext cx="2088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</a:rPr>
                <a:t>Eye </a:t>
              </a:r>
              <a:r>
                <a:rPr lang="en-US" altLang="zh-CN" sz="2800" b="1" dirty="0" err="1" smtClean="0">
                  <a:latin typeface="Calibri" pitchFamily="34" charset="0"/>
                </a:rPr>
                <a:t>colour</a:t>
              </a:r>
              <a:endParaRPr lang="zh-CN" altLang="en-US" sz="2800" b="1" dirty="0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235782" y="5136016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235782" y="5661248"/>
            <a:ext cx="2328106" cy="523220"/>
            <a:chOff x="1235782" y="5661248"/>
            <a:chExt cx="2328106" cy="523220"/>
          </a:xfrm>
        </p:grpSpPr>
        <p:sp>
          <p:nvSpPr>
            <p:cNvPr id="7" name="TextBox 6"/>
            <p:cNvSpPr txBox="1"/>
            <p:nvPr/>
          </p:nvSpPr>
          <p:spPr>
            <a:xfrm>
              <a:off x="1595782" y="5661248"/>
              <a:ext cx="1968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</a:rPr>
                <a:t>Hair </a:t>
              </a:r>
              <a:r>
                <a:rPr lang="en-US" altLang="zh-CN" sz="2800" b="1" dirty="0" err="1" smtClean="0">
                  <a:latin typeface="Calibri" pitchFamily="34" charset="0"/>
                </a:rPr>
                <a:t>colour</a:t>
              </a:r>
              <a:endParaRPr lang="zh-CN" altLang="en-US" sz="2800" b="1" dirty="0">
                <a:latin typeface="Calibri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235782" y="5750081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076096" y="5066020"/>
            <a:ext cx="2448232" cy="523220"/>
            <a:chOff x="5076096" y="5066020"/>
            <a:chExt cx="2448232" cy="523220"/>
          </a:xfrm>
        </p:grpSpPr>
        <p:sp>
          <p:nvSpPr>
            <p:cNvPr id="8" name="TextBox 7"/>
            <p:cNvSpPr txBox="1"/>
            <p:nvPr/>
          </p:nvSpPr>
          <p:spPr>
            <a:xfrm>
              <a:off x="5364088" y="5066020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</a:rPr>
                <a:t>Shirt </a:t>
              </a:r>
              <a:r>
                <a:rPr lang="en-US" altLang="zh-CN" sz="2800" b="1" dirty="0" err="1" smtClean="0">
                  <a:latin typeface="Calibri" pitchFamily="34" charset="0"/>
                </a:rPr>
                <a:t>colour</a:t>
              </a:r>
              <a:endParaRPr lang="zh-CN" altLang="en-US" sz="2800" b="1" dirty="0">
                <a:latin typeface="Calibri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76096" y="5136016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076096" y="5661248"/>
            <a:ext cx="2448232" cy="523220"/>
            <a:chOff x="5076096" y="5661248"/>
            <a:chExt cx="2448232" cy="523220"/>
          </a:xfrm>
        </p:grpSpPr>
        <p:sp>
          <p:nvSpPr>
            <p:cNvPr id="9" name="TextBox 8"/>
            <p:cNvSpPr txBox="1"/>
            <p:nvPr/>
          </p:nvSpPr>
          <p:spPr>
            <a:xfrm>
              <a:off x="5364088" y="5661248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</a:rPr>
                <a:t>Nose shape</a:t>
              </a:r>
              <a:endParaRPr lang="zh-CN" altLang="en-US" sz="2800" b="1" dirty="0">
                <a:latin typeface="Calibri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076096" y="5750081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51789" y="504992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n-ea"/>
                <a:ea typeface="+mn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3754" y="5637694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n-ea"/>
                <a:ea typeface="+mn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4048" y="5661248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n-ea"/>
                <a:ea typeface="+mn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22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t="32675" r="22913" b="47694"/>
          <a:stretch>
            <a:fillRect/>
          </a:stretch>
        </p:blipFill>
        <p:spPr bwMode="auto">
          <a:xfrm>
            <a:off x="2051720" y="127468"/>
            <a:ext cx="5281676" cy="92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5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63688" y="2420888"/>
            <a:ext cx="551946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6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 pitchFamily="34" charset="0"/>
              </a:rPr>
              <a:t>Workbook</a:t>
            </a:r>
            <a:endParaRPr lang="zh-CN" altLang="en-US" sz="9600" b="1" dirty="0">
              <a:ln w="31550" cmpd="sng">
                <a:solidFill>
                  <a:srgbClr val="FF0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96156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alibri" pitchFamily="34" charset="0"/>
              </a:rPr>
              <a:t>Match the children to their parents. Draw lines.</a:t>
            </a:r>
            <a:endParaRPr lang="zh-CN" altLang="en-US" sz="2800" b="1" dirty="0">
              <a:latin typeface="Calibri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2771800" y="2720494"/>
            <a:ext cx="2808312" cy="15159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771800" y="4236432"/>
            <a:ext cx="2808312" cy="15963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2771800" y="2319462"/>
            <a:ext cx="2755443" cy="3511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/>
          <a:stretch/>
        </p:blipFill>
        <p:spPr bwMode="auto">
          <a:xfrm>
            <a:off x="5527243" y="1513387"/>
            <a:ext cx="1781062" cy="161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" b="5357"/>
          <a:stretch/>
        </p:blipFill>
        <p:spPr bwMode="auto">
          <a:xfrm>
            <a:off x="5527243" y="3185739"/>
            <a:ext cx="1785977" cy="18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4" y="1533581"/>
            <a:ext cx="1788829" cy="1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2" y="3223054"/>
            <a:ext cx="1793331" cy="171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4" y="5045667"/>
            <a:ext cx="1788829" cy="169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1"/>
          <a:stretch/>
        </p:blipFill>
        <p:spPr bwMode="auto">
          <a:xfrm>
            <a:off x="5536458" y="5085184"/>
            <a:ext cx="177676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4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02" b="87884" l="22780" r="100000">
                        <a14:foregroundMark x1="31583" y1="60125" x2="33900" y2="61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47" t="27890" b="12210"/>
          <a:stretch/>
        </p:blipFill>
        <p:spPr bwMode="auto">
          <a:xfrm>
            <a:off x="3687362" y="1412776"/>
            <a:ext cx="5456638" cy="566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841" y="2420888"/>
            <a:ext cx="45525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Calibri" pitchFamily="34" charset="0"/>
              </a:rPr>
              <a:t>We have different skin,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Calibri" pitchFamily="34" charset="0"/>
              </a:rPr>
              <a:t>And different names.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Calibri" pitchFamily="34" charset="0"/>
              </a:rPr>
              <a:t>But </a:t>
            </a:r>
            <a:r>
              <a:rPr lang="en-US" altLang="zh-CN" sz="2800" b="1" smtClean="0">
                <a:latin typeface="Calibri" pitchFamily="34" charset="0"/>
              </a:rPr>
              <a:t>deep </a:t>
            </a:r>
            <a:r>
              <a:rPr lang="en-US" altLang="zh-CN" sz="2800" b="1" smtClean="0">
                <a:latin typeface="Calibri" pitchFamily="34" charset="0"/>
              </a:rPr>
              <a:t>inside,</a:t>
            </a:r>
            <a:endParaRPr lang="en-US" altLang="zh-CN" sz="2800" b="1" dirty="0" smtClean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Calibri" pitchFamily="34" charset="0"/>
              </a:rPr>
              <a:t>Are we the same?</a:t>
            </a:r>
            <a:endParaRPr lang="zh-CN" alt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7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995416" y="2970818"/>
            <a:ext cx="506149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600" b="1" dirty="0" smtClean="0">
                <a:latin typeface="+mn-lt"/>
                <a:cs typeface="Calibri" pitchFamily="34" charset="0"/>
              </a:rPr>
              <a:t>different </a:t>
            </a:r>
            <a:r>
              <a:rPr lang="en-US" altLang="zh-CN" sz="3600" b="1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zh-CN" altLang="en-US" sz="36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zh-CN" altLang="en-US" sz="3600" b="1" dirty="0">
                <a:latin typeface="Calibri" pitchFamily="34" charset="0"/>
                <a:cs typeface="Calibri" pitchFamily="34" charset="0"/>
              </a:rPr>
              <a:t>不同的</a:t>
            </a:r>
            <a:r>
              <a:rPr lang="zh-CN" altLang="en-US" sz="3600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altLang="zh-CN" sz="3600" b="1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3600" b="1" dirty="0" smtClean="0">
                <a:latin typeface="+mn-lt"/>
                <a:cs typeface="Calibri" pitchFamily="34" charset="0"/>
              </a:rPr>
              <a:t>same    </a:t>
            </a:r>
            <a:r>
              <a:rPr lang="en-US" altLang="zh-CN" sz="3600" b="1" dirty="0" smtClean="0">
                <a:latin typeface="Calibri" pitchFamily="34" charset="0"/>
                <a:cs typeface="Calibri" pitchFamily="34" charset="0"/>
              </a:rPr>
              <a:t>         (</a:t>
            </a:r>
            <a:r>
              <a:rPr lang="zh-CN" altLang="en-US" sz="3600" b="1" dirty="0" smtClean="0">
                <a:latin typeface="Calibri" pitchFamily="34" charset="0"/>
                <a:cs typeface="Calibri" pitchFamily="34" charset="0"/>
              </a:rPr>
              <a:t>相同的</a:t>
            </a:r>
            <a:r>
              <a:rPr lang="en-US" altLang="zh-CN" sz="3600" b="1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1085835"/>
            <a:ext cx="8517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800" b="1" dirty="0">
                <a:latin typeface="+mj-lt"/>
              </a:rPr>
              <a:t>Lesson </a:t>
            </a:r>
            <a:r>
              <a:rPr lang="en-US" altLang="zh-CN" sz="4800" b="1">
                <a:latin typeface="+mj-lt"/>
              </a:rPr>
              <a:t>1  </a:t>
            </a:r>
            <a:r>
              <a:rPr lang="en-US" altLang="zh-CN" sz="4800" b="1" smtClean="0">
                <a:latin typeface="+mj-lt"/>
              </a:rPr>
              <a:t>Different </a:t>
            </a:r>
            <a:r>
              <a:rPr lang="en-US" altLang="zh-CN" sz="4800" b="1" dirty="0" smtClean="0">
                <a:latin typeface="+mj-lt"/>
              </a:rPr>
              <a:t>or the Same?</a:t>
            </a:r>
            <a:endParaRPr lang="zh-CN" altLang="en-US" sz="4800" b="1" dirty="0"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222" b="75222" l="26937" r="82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31599" r="15924" b="20001"/>
          <a:stretch/>
        </p:blipFill>
        <p:spPr bwMode="auto">
          <a:xfrm>
            <a:off x="-58921" y="2826802"/>
            <a:ext cx="4083063" cy="189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3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308304" cy="4898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8989" y="692696"/>
            <a:ext cx="5852611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 smtClean="0">
                <a:latin typeface="Calibri" pitchFamily="34" charset="0"/>
              </a:rPr>
              <a:t>Are we all the same</a:t>
            </a:r>
            <a:r>
              <a:rPr lang="en-US" altLang="zh-CN" sz="2800" b="1" dirty="0">
                <a:latin typeface="Calibri" pitchFamily="34" charset="0"/>
              </a:rPr>
              <a:t>?</a:t>
            </a:r>
            <a:endParaRPr lang="zh-CN" altLang="en-US" sz="2800" b="1" dirty="0">
              <a:latin typeface="Calibri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259632" y="1628800"/>
            <a:ext cx="2304256" cy="1107644"/>
            <a:chOff x="1131391" y="2005942"/>
            <a:chExt cx="2304256" cy="1107644"/>
          </a:xfrm>
        </p:grpSpPr>
        <p:sp>
          <p:nvSpPr>
            <p:cNvPr id="5" name="椭圆形标注 4"/>
            <p:cNvSpPr/>
            <p:nvPr/>
          </p:nvSpPr>
          <p:spPr>
            <a:xfrm flipH="1">
              <a:off x="1131391" y="2005942"/>
              <a:ext cx="2304256" cy="1107644"/>
            </a:xfrm>
            <a:prstGeom prst="wedgeEllipseCallout">
              <a:avLst>
                <a:gd name="adj1" fmla="val -36405"/>
                <a:gd name="adj2" fmla="val 64852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83419" y="2205821"/>
              <a:ext cx="18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latin typeface="Calibri" pitchFamily="34" charset="0"/>
                </a:rPr>
                <a:t>How are we the same?</a:t>
              </a:r>
              <a:endParaRPr lang="zh-CN" altLang="en-US" sz="2000" b="1" dirty="0">
                <a:latin typeface="Calibri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58438" y="1811424"/>
            <a:ext cx="1897938" cy="969504"/>
            <a:chOff x="5701295" y="2005943"/>
            <a:chExt cx="1897938" cy="969504"/>
          </a:xfrm>
        </p:grpSpPr>
        <p:sp>
          <p:nvSpPr>
            <p:cNvPr id="7" name="椭圆形标注 6"/>
            <p:cNvSpPr/>
            <p:nvPr/>
          </p:nvSpPr>
          <p:spPr>
            <a:xfrm>
              <a:off x="5701295" y="2005943"/>
              <a:ext cx="1897938" cy="969504"/>
            </a:xfrm>
            <a:prstGeom prst="wedgeEllipseCallout">
              <a:avLst>
                <a:gd name="adj1" fmla="val -36405"/>
                <a:gd name="adj2" fmla="val 64852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99033" y="2157703"/>
              <a:ext cx="18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latin typeface="Calibri" pitchFamily="34" charset="0"/>
                </a:rPr>
                <a:t>We all have eyes.</a:t>
              </a:r>
              <a:endParaRPr lang="zh-CN" altLang="en-US" sz="2000" b="1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15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" b="99454" l="9905" r="900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3827165" cy="501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4330" y="112474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alibri" pitchFamily="34" charset="0"/>
              </a:rPr>
              <a:t>What body parts do you have? Tick(</a:t>
            </a:r>
            <a:r>
              <a:rPr lang="zh-CN" altLang="en-US" sz="2800" b="1" dirty="0" smtClean="0">
                <a:latin typeface="+mn-ea"/>
                <a:ea typeface="+mn-ea"/>
              </a:rPr>
              <a:t>√</a:t>
            </a:r>
            <a:r>
              <a:rPr lang="en-US" altLang="zh-CN" sz="2800" b="1" dirty="0" smtClean="0">
                <a:latin typeface="Calibri" pitchFamily="34" charset="0"/>
              </a:rPr>
              <a:t>).</a:t>
            </a:r>
            <a:endParaRPr lang="zh-CN" altLang="en-US" sz="2800" b="1" dirty="0">
              <a:latin typeface="Calibri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2339752" y="2383943"/>
            <a:ext cx="2016224" cy="13661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1907704" y="2581988"/>
            <a:ext cx="2777061" cy="49335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1525297" y="2851642"/>
            <a:ext cx="3214248" cy="110762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1827312" y="3722650"/>
            <a:ext cx="2168624" cy="122652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2339752" y="5661249"/>
            <a:ext cx="1445828" cy="9821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4860032" y="2172547"/>
            <a:ext cx="2019162" cy="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 flipV="1">
            <a:off x="4860032" y="2383944"/>
            <a:ext cx="2486377" cy="43045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 flipV="1">
            <a:off x="4684766" y="2452252"/>
            <a:ext cx="2909440" cy="106536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H="1" flipV="1">
            <a:off x="4739546" y="2616445"/>
            <a:ext cx="2571676" cy="179697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 flipV="1">
            <a:off x="5034554" y="4131157"/>
            <a:ext cx="1916668" cy="101847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 flipV="1">
            <a:off x="4860033" y="5752118"/>
            <a:ext cx="1512167" cy="735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1151640" y="2058767"/>
            <a:ext cx="1538280" cy="523220"/>
            <a:chOff x="1151640" y="2058767"/>
            <a:chExt cx="1538280" cy="523220"/>
          </a:xfrm>
        </p:grpSpPr>
        <p:sp>
          <p:nvSpPr>
            <p:cNvPr id="5" name="TextBox 4"/>
            <p:cNvSpPr txBox="1"/>
            <p:nvPr/>
          </p:nvSpPr>
          <p:spPr>
            <a:xfrm>
              <a:off x="1321768" y="2058767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  <a:ea typeface="华文中宋" pitchFamily="2" charset="-122"/>
                </a:rPr>
                <a:t>ear</a:t>
              </a:r>
              <a:endParaRPr lang="zh-CN" altLang="en-US" sz="2800" b="1" dirty="0">
                <a:latin typeface="Calibri" pitchFamily="34" charset="0"/>
                <a:ea typeface="华文中宋" pitchFamily="2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151640" y="2190980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449083" y="2814398"/>
            <a:ext cx="1671039" cy="523220"/>
            <a:chOff x="449083" y="2814398"/>
            <a:chExt cx="1671039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51970" y="2814398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  <a:ea typeface="华文中宋" pitchFamily="2" charset="-122"/>
                </a:rPr>
                <a:t>tooth</a:t>
              </a:r>
              <a:endParaRPr lang="zh-CN" altLang="en-US" sz="2800" b="1" dirty="0">
                <a:latin typeface="Calibri" pitchFamily="34" charset="0"/>
                <a:ea typeface="华文中宋" pitchFamily="2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449083" y="2896008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268226" y="3697658"/>
            <a:ext cx="1559086" cy="523220"/>
            <a:chOff x="268226" y="3697658"/>
            <a:chExt cx="1559086" cy="523220"/>
          </a:xfrm>
        </p:grpSpPr>
        <p:sp>
          <p:nvSpPr>
            <p:cNvPr id="7" name="TextBox 6"/>
            <p:cNvSpPr txBox="1"/>
            <p:nvPr/>
          </p:nvSpPr>
          <p:spPr>
            <a:xfrm>
              <a:off x="459160" y="3697658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  <a:ea typeface="华文中宋" pitchFamily="2" charset="-122"/>
                </a:rPr>
                <a:t>neck</a:t>
              </a:r>
              <a:endParaRPr lang="zh-CN" altLang="en-US" sz="2800" b="1" dirty="0">
                <a:latin typeface="Calibri" pitchFamily="34" charset="0"/>
                <a:ea typeface="华文中宋" pitchFamily="2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268226" y="3779268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29083" y="4633762"/>
            <a:ext cx="1548152" cy="523220"/>
            <a:chOff x="629083" y="4633762"/>
            <a:chExt cx="1548152" cy="523220"/>
          </a:xfrm>
        </p:grpSpPr>
        <p:sp>
          <p:nvSpPr>
            <p:cNvPr id="8" name="TextBox 7"/>
            <p:cNvSpPr txBox="1"/>
            <p:nvPr/>
          </p:nvSpPr>
          <p:spPr>
            <a:xfrm>
              <a:off x="809083" y="4633762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  <a:ea typeface="华文中宋" pitchFamily="2" charset="-122"/>
                </a:rPr>
                <a:t>arm</a:t>
              </a:r>
              <a:endParaRPr lang="zh-CN" altLang="en-US" sz="2800" b="1" dirty="0">
                <a:latin typeface="Calibri" pitchFamily="34" charset="0"/>
                <a:ea typeface="华文中宋" pitchFamily="2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629083" y="4715372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165297" y="5497858"/>
            <a:ext cx="1534495" cy="523220"/>
            <a:chOff x="1165297" y="5497858"/>
            <a:chExt cx="1534495" cy="523220"/>
          </a:xfrm>
        </p:grpSpPr>
        <p:sp>
          <p:nvSpPr>
            <p:cNvPr id="9" name="TextBox 8"/>
            <p:cNvSpPr txBox="1"/>
            <p:nvPr/>
          </p:nvSpPr>
          <p:spPr>
            <a:xfrm>
              <a:off x="1331640" y="5497858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  <a:ea typeface="华文中宋" pitchFamily="2" charset="-122"/>
                </a:rPr>
                <a:t>foot</a:t>
              </a:r>
              <a:endParaRPr lang="zh-CN" altLang="en-US" sz="2800" b="1" dirty="0">
                <a:latin typeface="Calibri" pitchFamily="34" charset="0"/>
                <a:ea typeface="华文中宋" pitchFamily="2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165297" y="5579468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484990" y="1916832"/>
            <a:ext cx="1548152" cy="523220"/>
            <a:chOff x="6484990" y="1916832"/>
            <a:chExt cx="1548152" cy="523220"/>
          </a:xfrm>
        </p:grpSpPr>
        <p:sp>
          <p:nvSpPr>
            <p:cNvPr id="10" name="TextBox 9"/>
            <p:cNvSpPr txBox="1"/>
            <p:nvPr/>
          </p:nvSpPr>
          <p:spPr>
            <a:xfrm>
              <a:off x="6484990" y="1916832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  <a:ea typeface="华文中宋" pitchFamily="2" charset="-122"/>
                </a:rPr>
                <a:t>hair</a:t>
              </a:r>
              <a:endParaRPr lang="zh-CN" altLang="en-US" sz="2800" b="1" dirty="0">
                <a:latin typeface="Calibri" pitchFamily="34" charset="0"/>
                <a:ea typeface="华文中宋" pitchFamily="2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7673142" y="1998442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957566" y="2552788"/>
            <a:ext cx="1508308" cy="523220"/>
            <a:chOff x="6957566" y="2552788"/>
            <a:chExt cx="1508308" cy="523220"/>
          </a:xfrm>
        </p:grpSpPr>
        <p:sp>
          <p:nvSpPr>
            <p:cNvPr id="15" name="TextBox 14"/>
            <p:cNvSpPr txBox="1"/>
            <p:nvPr/>
          </p:nvSpPr>
          <p:spPr>
            <a:xfrm>
              <a:off x="6957566" y="2552788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  <a:ea typeface="华文中宋" pitchFamily="2" charset="-122"/>
                </a:rPr>
                <a:t>eye</a:t>
              </a:r>
              <a:endParaRPr lang="zh-CN" altLang="en-US" sz="2800" b="1" dirty="0">
                <a:latin typeface="Calibri" pitchFamily="34" charset="0"/>
                <a:ea typeface="华文中宋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8105874" y="2634398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308304" y="3284984"/>
            <a:ext cx="1548152" cy="523220"/>
            <a:chOff x="7308304" y="3284984"/>
            <a:chExt cx="1548152" cy="523220"/>
          </a:xfrm>
        </p:grpSpPr>
        <p:sp>
          <p:nvSpPr>
            <p:cNvPr id="12" name="TextBox 11"/>
            <p:cNvSpPr txBox="1"/>
            <p:nvPr/>
          </p:nvSpPr>
          <p:spPr>
            <a:xfrm>
              <a:off x="7308304" y="3284984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  <a:ea typeface="华文中宋" pitchFamily="2" charset="-122"/>
                </a:rPr>
                <a:t>nose</a:t>
              </a:r>
              <a:endParaRPr lang="zh-CN" altLang="en-US" sz="2800" b="1" dirty="0">
                <a:latin typeface="Calibri" pitchFamily="34" charset="0"/>
                <a:ea typeface="华文中宋" pitchFamily="2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8496456" y="3362650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169066" y="4151805"/>
            <a:ext cx="1679493" cy="523220"/>
            <a:chOff x="7169066" y="4114561"/>
            <a:chExt cx="1679493" cy="523220"/>
          </a:xfrm>
        </p:grpSpPr>
        <p:sp>
          <p:nvSpPr>
            <p:cNvPr id="13" name="TextBox 12"/>
            <p:cNvSpPr txBox="1"/>
            <p:nvPr/>
          </p:nvSpPr>
          <p:spPr>
            <a:xfrm>
              <a:off x="7169066" y="4114561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  <a:ea typeface="华文中宋" pitchFamily="2" charset="-122"/>
                </a:rPr>
                <a:t>mouth</a:t>
              </a:r>
              <a:endParaRPr lang="zh-CN" altLang="en-US" sz="2800" b="1" dirty="0">
                <a:latin typeface="Calibri" pitchFamily="34" charset="0"/>
                <a:ea typeface="华文中宋" pitchFamily="2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8488559" y="4196171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662333" y="4867563"/>
            <a:ext cx="1615929" cy="523220"/>
            <a:chOff x="6662333" y="4867563"/>
            <a:chExt cx="1615929" cy="523220"/>
          </a:xfrm>
        </p:grpSpPr>
        <p:sp>
          <p:nvSpPr>
            <p:cNvPr id="14" name="TextBox 13"/>
            <p:cNvSpPr txBox="1"/>
            <p:nvPr/>
          </p:nvSpPr>
          <p:spPr>
            <a:xfrm>
              <a:off x="6662333" y="4867563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  <a:ea typeface="华文中宋" pitchFamily="2" charset="-122"/>
                </a:rPr>
                <a:t>hand</a:t>
              </a:r>
              <a:endParaRPr lang="zh-CN" altLang="en-US" sz="2800" b="1" dirty="0">
                <a:latin typeface="Calibri" pitchFamily="34" charset="0"/>
                <a:ea typeface="华文中宋" pitchFamily="2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7918262" y="4949173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869613" y="5490507"/>
            <a:ext cx="1510308" cy="523220"/>
            <a:chOff x="5800914" y="5497858"/>
            <a:chExt cx="1510308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5800914" y="5497858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alibri" pitchFamily="34" charset="0"/>
                  <a:ea typeface="华文中宋" pitchFamily="2" charset="-122"/>
                </a:rPr>
                <a:t>leg</a:t>
              </a:r>
              <a:endParaRPr lang="zh-CN" altLang="en-US" sz="2800" b="1" dirty="0">
                <a:latin typeface="Calibri" pitchFamily="34" charset="0"/>
                <a:ea typeface="华文中宋" pitchFamily="2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6951222" y="5579468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58167" y="3700343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77055" y="281373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43608" y="2093224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4330" y="4626411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79612" y="5490507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594206" y="1910937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030485" y="2520559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416531" y="3256008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416531" y="412991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30100" y="484999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47455" y="5490507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00" b="79111" l="20938" r="76688">
                        <a14:foregroundMark x1="68188" y1="67444" x2="68188" y2="6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2" t="55359" r="18734" b="18042"/>
          <a:stretch/>
        </p:blipFill>
        <p:spPr bwMode="auto">
          <a:xfrm>
            <a:off x="2239266" y="-196757"/>
            <a:ext cx="5590573" cy="136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0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7083" y="1281112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alibri" pitchFamily="34" charset="0"/>
              </a:rPr>
              <a:t>How are you and your friends the same? Tick (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√</a:t>
            </a:r>
            <a:r>
              <a:rPr lang="en-US" altLang="zh-CN" sz="2800" b="1" dirty="0" smtClean="0">
                <a:latin typeface="Calibri" pitchFamily="34" charset="0"/>
              </a:rPr>
              <a:t>) or cross (×).</a:t>
            </a:r>
            <a:endParaRPr lang="zh-CN" altLang="en-US" sz="2800" b="1" dirty="0"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32" b="70984" l="27997" r="76428">
                        <a14:foregroundMark x1="73375" y1="59889" x2="73375" y2="5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43" t="50000" r="17518" b="26684"/>
          <a:stretch/>
        </p:blipFill>
        <p:spPr bwMode="auto">
          <a:xfrm>
            <a:off x="2051720" y="119118"/>
            <a:ext cx="5363574" cy="116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678157"/>
              </p:ext>
            </p:extLst>
          </p:nvPr>
        </p:nvGraphicFramePr>
        <p:xfrm>
          <a:off x="1032751" y="2787882"/>
          <a:ext cx="6995994" cy="36271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497997"/>
                <a:gridCol w="3497997"/>
              </a:tblGrid>
              <a:tr h="464329"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solidFill>
                            <a:srgbClr val="FF6600"/>
                          </a:solidFill>
                          <a:latin typeface="Calibri" pitchFamily="34" charset="0"/>
                        </a:rPr>
                        <a:t>Look at your …</a:t>
                      </a:r>
                      <a:endParaRPr lang="zh-CN" altLang="en-US" sz="2800" dirty="0">
                        <a:solidFill>
                          <a:srgbClr val="FF66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solidFill>
                            <a:srgbClr val="FF6600"/>
                          </a:solidFill>
                          <a:latin typeface="Calibri" pitchFamily="34" charset="0"/>
                        </a:rPr>
                        <a:t>Are you the same? </a:t>
                      </a:r>
                      <a:endParaRPr lang="zh-CN" altLang="en-US" sz="2800" dirty="0">
                        <a:solidFill>
                          <a:srgbClr val="FF66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464329"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latin typeface="Calibri" pitchFamily="34" charset="0"/>
                        </a:rPr>
                        <a:t>Hair </a:t>
                      </a:r>
                      <a:r>
                        <a:rPr lang="en-US" altLang="zh-CN" sz="2800" b="1" dirty="0" err="1" smtClean="0">
                          <a:latin typeface="Calibri" pitchFamily="34" charset="0"/>
                        </a:rPr>
                        <a:t>colour</a:t>
                      </a:r>
                      <a:endParaRPr lang="zh-CN" altLang="en-US" sz="2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464329"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latin typeface="Calibri" pitchFamily="34" charset="0"/>
                        </a:rPr>
                        <a:t>Eye </a:t>
                      </a:r>
                      <a:r>
                        <a:rPr lang="en-US" altLang="zh-CN" sz="2800" b="1" dirty="0" err="1" smtClean="0">
                          <a:latin typeface="Calibri" pitchFamily="34" charset="0"/>
                        </a:rPr>
                        <a:t>colour</a:t>
                      </a:r>
                      <a:endParaRPr lang="zh-CN" altLang="en-US" sz="2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464329"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latin typeface="Calibri" pitchFamily="34" charset="0"/>
                        </a:rPr>
                        <a:t>Skin </a:t>
                      </a:r>
                      <a:r>
                        <a:rPr lang="en-US" altLang="zh-CN" sz="2800" b="1" dirty="0" err="1" smtClean="0">
                          <a:latin typeface="Calibri" pitchFamily="34" charset="0"/>
                        </a:rPr>
                        <a:t>colour</a:t>
                      </a:r>
                      <a:endParaRPr lang="zh-CN" altLang="en-US" sz="2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413240"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latin typeface="Calibri" pitchFamily="34" charset="0"/>
                        </a:rPr>
                        <a:t>Nose shape</a:t>
                      </a:r>
                      <a:endParaRPr lang="zh-CN" altLang="en-US" sz="2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511915"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latin typeface="Calibri" pitchFamily="34" charset="0"/>
                        </a:rPr>
                        <a:t>Shoe size</a:t>
                      </a:r>
                      <a:endParaRPr lang="zh-CN" altLang="en-US" sz="2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390295">
                <a:tc>
                  <a:txBody>
                    <a:bodyPr/>
                    <a:lstStyle/>
                    <a:p>
                      <a:endParaRPr lang="zh-CN" altLang="en-US" sz="2800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pic>
        <p:nvPicPr>
          <p:cNvPr id="8" name="Picture 3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1" b="95918" l="1141" r="96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39"/>
          <a:stretch/>
        </p:blipFill>
        <p:spPr bwMode="auto">
          <a:xfrm>
            <a:off x="683568" y="2204864"/>
            <a:ext cx="8056355" cy="62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5326"/>
          <a:stretch/>
        </p:blipFill>
        <p:spPr bwMode="auto">
          <a:xfrm>
            <a:off x="755576" y="1268760"/>
            <a:ext cx="7444473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椭圆形标注 5"/>
          <p:cNvSpPr/>
          <p:nvPr/>
        </p:nvSpPr>
        <p:spPr>
          <a:xfrm flipH="1">
            <a:off x="3374867" y="1428771"/>
            <a:ext cx="2538282" cy="907765"/>
          </a:xfrm>
          <a:prstGeom prst="wedgeEllipseCallout">
            <a:avLst>
              <a:gd name="adj1" fmla="val -30254"/>
              <a:gd name="adj2" fmla="val 10047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8408" y="1559487"/>
            <a:ext cx="1791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latin typeface="Calibri" pitchFamily="34" charset="0"/>
              </a:rPr>
              <a:t>We all have dark eyes.</a:t>
            </a:r>
            <a:endParaRPr lang="zh-CN" altLang="en-US" sz="2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3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091" l="0" r="96888">
                        <a14:foregroundMark x1="87983" y1="60261" x2="88305" y2="66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99392"/>
            <a:ext cx="4654674" cy="153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294184"/>
            <a:ext cx="7368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alibri" pitchFamily="34" charset="0"/>
              </a:rPr>
              <a:t>Match the children to their parents. Draw lines.</a:t>
            </a:r>
            <a:endParaRPr lang="zh-CN" altLang="en-US" sz="2800" b="1" dirty="0"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" b="100000" l="0" r="100000">
                        <a14:foregroundMark x1="5162" y1="13837" x2="20262" y2="31977"/>
                        <a14:foregroundMark x1="43529" y1="13488" x2="56086" y2="34767"/>
                        <a14:foregroundMark x1="45917" y1="8837" x2="38675" y2="23953"/>
                        <a14:foregroundMark x1="9399" y1="65930" x2="20108" y2="76860"/>
                        <a14:foregroundMark x1="15254" y1="9535" x2="20108" y2="34419"/>
                        <a14:foregroundMark x1="7242" y1="30581" x2="11171" y2="36512"/>
                        <a14:foregroundMark x1="6471" y1="73140" x2="9091" y2="85698"/>
                        <a14:foregroundMark x1="14176" y1="59302" x2="24653" y2="74302"/>
                        <a14:foregroundMark x1="15408" y1="89651" x2="25732" y2="82209"/>
                        <a14:foregroundMark x1="25578" y1="65814" x2="27273" y2="74070"/>
                        <a14:foregroundMark x1="13945" y1="94419" x2="18567" y2="94419"/>
                        <a14:foregroundMark x1="3313" y1="80000" x2="5085" y2="87326"/>
                        <a14:foregroundMark x1="3775" y1="69186" x2="5162" y2="65233"/>
                        <a14:foregroundMark x1="7781" y1="61279" x2="11325" y2="59070"/>
                        <a14:foregroundMark x1="13328" y1="58488" x2="16410" y2="58488"/>
                        <a14:foregroundMark x1="41680" y1="63605" x2="60709" y2="86163"/>
                        <a14:foregroundMark x1="59784" y1="63372" x2="38290" y2="83140"/>
                        <a14:foregroundMark x1="45532" y1="59651" x2="55855" y2="93837"/>
                        <a14:foregroundMark x1="46687" y1="58837" x2="42989" y2="61628"/>
                        <a14:foregroundMark x1="38983" y1="67791" x2="38059" y2="74070"/>
                        <a14:foregroundMark x1="40678" y1="89070" x2="44222" y2="93023"/>
                        <a14:foregroundMark x1="10709" y1="5698" x2="7396" y2="8721"/>
                        <a14:foregroundMark x1="77427" y1="11047" x2="77581" y2="35581"/>
                        <a14:foregroundMark x1="80817" y1="5930" x2="82280" y2="10116"/>
                        <a14:foregroundMark x1="83205" y1="33837" x2="86595" y2="38488"/>
                        <a14:foregroundMark x1="76348" y1="62442" x2="90370" y2="83140"/>
                        <a14:foregroundMark x1="93760" y1="63372" x2="97227" y2="83721"/>
                        <a14:foregroundMark x1="97997" y1="74535" x2="86441" y2="88721"/>
                        <a14:foregroundMark x1="91602" y1="91628" x2="82512" y2="90116"/>
                        <a14:foregroundMark x1="72881" y1="79186" x2="74961" y2="87907"/>
                        <a14:foregroundMark x1="75039" y1="79070" x2="82049" y2="93488"/>
                        <a14:foregroundMark x1="77812" y1="92093" x2="82512" y2="95581"/>
                        <a14:foregroundMark x1="83975" y1="95000" x2="87904" y2="94651"/>
                        <a14:foregroundMark x1="89060" y1="94419" x2="94838" y2="83140"/>
                        <a14:foregroundMark x1="91294" y1="67907" x2="82049" y2="59419"/>
                        <a14:foregroundMark x1="78120" y1="64767" x2="75193" y2="75465"/>
                        <a14:foregroundMark x1="73729" y1="68953" x2="75347" y2="65233"/>
                        <a14:foregroundMark x1="78968" y1="60233" x2="83590" y2="5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70" b="53032"/>
          <a:stretch/>
        </p:blipFill>
        <p:spPr bwMode="auto">
          <a:xfrm>
            <a:off x="6452001" y="1797536"/>
            <a:ext cx="2053951" cy="213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" b="100000" l="0" r="100000">
                        <a14:foregroundMark x1="5162" y1="13837" x2="20262" y2="31977"/>
                        <a14:foregroundMark x1="43529" y1="13488" x2="56086" y2="34767"/>
                        <a14:foregroundMark x1="45917" y1="8837" x2="38675" y2="23953"/>
                        <a14:foregroundMark x1="9399" y1="65930" x2="20108" y2="76860"/>
                        <a14:foregroundMark x1="15254" y1="9535" x2="20108" y2="34419"/>
                        <a14:foregroundMark x1="7242" y1="30581" x2="11171" y2="36512"/>
                        <a14:foregroundMark x1="6471" y1="73140" x2="9091" y2="85698"/>
                        <a14:foregroundMark x1="14176" y1="59302" x2="24653" y2="74302"/>
                        <a14:foregroundMark x1="15408" y1="89651" x2="25732" y2="82209"/>
                        <a14:foregroundMark x1="25578" y1="65814" x2="27273" y2="74070"/>
                        <a14:foregroundMark x1="13945" y1="94419" x2="18567" y2="94419"/>
                        <a14:foregroundMark x1="3313" y1="80000" x2="5085" y2="87326"/>
                        <a14:foregroundMark x1="3775" y1="69186" x2="5162" y2="65233"/>
                        <a14:foregroundMark x1="7781" y1="61279" x2="11325" y2="59070"/>
                        <a14:foregroundMark x1="13328" y1="58488" x2="16410" y2="58488"/>
                        <a14:foregroundMark x1="41680" y1="63605" x2="60709" y2="86163"/>
                        <a14:foregroundMark x1="59784" y1="63372" x2="38290" y2="83140"/>
                        <a14:foregroundMark x1="45532" y1="59651" x2="55855" y2="93837"/>
                        <a14:foregroundMark x1="46687" y1="58837" x2="42989" y2="61628"/>
                        <a14:foregroundMark x1="38983" y1="67791" x2="38059" y2="74070"/>
                        <a14:foregroundMark x1="40678" y1="89070" x2="44222" y2="93023"/>
                        <a14:foregroundMark x1="10709" y1="5698" x2="7396" y2="8721"/>
                        <a14:foregroundMark x1="77427" y1="11047" x2="77581" y2="35581"/>
                        <a14:foregroundMark x1="80817" y1="5930" x2="82280" y2="10116"/>
                        <a14:foregroundMark x1="83205" y1="33837" x2="86595" y2="38488"/>
                        <a14:foregroundMark x1="76348" y1="62442" x2="90370" y2="83140"/>
                        <a14:foregroundMark x1="93760" y1="63372" x2="97227" y2="83721"/>
                        <a14:foregroundMark x1="97997" y1="74535" x2="86441" y2="88721"/>
                        <a14:foregroundMark x1="91602" y1="91628" x2="82512" y2="90116"/>
                        <a14:foregroundMark x1="72881" y1="79186" x2="74961" y2="87907"/>
                        <a14:foregroundMark x1="75039" y1="79070" x2="82049" y2="93488"/>
                        <a14:foregroundMark x1="77812" y1="92093" x2="82512" y2="95581"/>
                        <a14:foregroundMark x1="83975" y1="95000" x2="87904" y2="94651"/>
                        <a14:foregroundMark x1="89060" y1="94419" x2="94838" y2="83140"/>
                        <a14:foregroundMark x1="91294" y1="67907" x2="82049" y2="59419"/>
                        <a14:foregroundMark x1="78120" y1="64767" x2="75193" y2="75465"/>
                        <a14:foregroundMark x1="73729" y1="68953" x2="75347" y2="65233"/>
                        <a14:foregroundMark x1="78968" y1="60233" x2="83590" y2="5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21" t="53013"/>
          <a:stretch/>
        </p:blipFill>
        <p:spPr bwMode="auto">
          <a:xfrm>
            <a:off x="6516216" y="4725146"/>
            <a:ext cx="2136142" cy="21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" b="100000" l="0" r="100000">
                        <a14:foregroundMark x1="5162" y1="13837" x2="20262" y2="31977"/>
                        <a14:foregroundMark x1="43529" y1="13488" x2="56086" y2="34767"/>
                        <a14:foregroundMark x1="45917" y1="8837" x2="38675" y2="23953"/>
                        <a14:foregroundMark x1="9399" y1="65930" x2="20108" y2="76860"/>
                        <a14:foregroundMark x1="15254" y1="9535" x2="20108" y2="34419"/>
                        <a14:foregroundMark x1="7242" y1="30581" x2="11171" y2="36512"/>
                        <a14:foregroundMark x1="6471" y1="73140" x2="9091" y2="85698"/>
                        <a14:foregroundMark x1="14176" y1="59302" x2="24653" y2="74302"/>
                        <a14:foregroundMark x1="15408" y1="89651" x2="25732" y2="82209"/>
                        <a14:foregroundMark x1="25578" y1="65814" x2="27273" y2="74070"/>
                        <a14:foregroundMark x1="13945" y1="94419" x2="18567" y2="94419"/>
                        <a14:foregroundMark x1="3313" y1="80000" x2="5085" y2="87326"/>
                        <a14:foregroundMark x1="3775" y1="69186" x2="5162" y2="65233"/>
                        <a14:foregroundMark x1="7781" y1="61279" x2="11325" y2="59070"/>
                        <a14:foregroundMark x1="13328" y1="58488" x2="16410" y2="58488"/>
                        <a14:foregroundMark x1="41680" y1="63605" x2="60709" y2="86163"/>
                        <a14:foregroundMark x1="59784" y1="63372" x2="38290" y2="83140"/>
                        <a14:foregroundMark x1="45532" y1="59651" x2="55855" y2="93837"/>
                        <a14:foregroundMark x1="46687" y1="58837" x2="42989" y2="61628"/>
                        <a14:foregroundMark x1="38983" y1="67791" x2="38059" y2="74070"/>
                        <a14:foregroundMark x1="40678" y1="89070" x2="44222" y2="93023"/>
                        <a14:foregroundMark x1="10709" y1="5698" x2="7396" y2="8721"/>
                        <a14:foregroundMark x1="77427" y1="11047" x2="77581" y2="35581"/>
                        <a14:foregroundMark x1="80817" y1="5930" x2="82280" y2="10116"/>
                        <a14:foregroundMark x1="83205" y1="33837" x2="86595" y2="38488"/>
                        <a14:foregroundMark x1="76348" y1="62442" x2="90370" y2="83140"/>
                        <a14:foregroundMark x1="93760" y1="63372" x2="97227" y2="83721"/>
                        <a14:foregroundMark x1="97997" y1="74535" x2="86441" y2="88721"/>
                        <a14:foregroundMark x1="91602" y1="91628" x2="82512" y2="90116"/>
                        <a14:foregroundMark x1="72881" y1="79186" x2="74961" y2="87907"/>
                        <a14:foregroundMark x1="75039" y1="79070" x2="82049" y2="93488"/>
                        <a14:foregroundMark x1="77812" y1="92093" x2="82512" y2="95581"/>
                        <a14:foregroundMark x1="83975" y1="95000" x2="87904" y2="94651"/>
                        <a14:foregroundMark x1="89060" y1="94419" x2="94838" y2="83140"/>
                        <a14:foregroundMark x1="91294" y1="67907" x2="82049" y2="59419"/>
                        <a14:foregroundMark x1="78120" y1="64767" x2="75193" y2="75465"/>
                        <a14:foregroundMark x1="73729" y1="68953" x2="75347" y2="65233"/>
                        <a14:foregroundMark x1="78968" y1="60233" x2="83590" y2="5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00" r="32921" b="53032"/>
          <a:stretch/>
        </p:blipFill>
        <p:spPr bwMode="auto">
          <a:xfrm>
            <a:off x="3275856" y="1772816"/>
            <a:ext cx="2304256" cy="22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" b="100000" l="0" r="100000">
                        <a14:foregroundMark x1="5162" y1="13837" x2="20262" y2="31977"/>
                        <a14:foregroundMark x1="43529" y1="13488" x2="56086" y2="34767"/>
                        <a14:foregroundMark x1="45917" y1="8837" x2="38675" y2="23953"/>
                        <a14:foregroundMark x1="9399" y1="65930" x2="20108" y2="76860"/>
                        <a14:foregroundMark x1="15254" y1="9535" x2="20108" y2="34419"/>
                        <a14:foregroundMark x1="7242" y1="30581" x2="11171" y2="36512"/>
                        <a14:foregroundMark x1="6471" y1="73140" x2="9091" y2="85698"/>
                        <a14:foregroundMark x1="14176" y1="59302" x2="24653" y2="74302"/>
                        <a14:foregroundMark x1="15408" y1="89651" x2="25732" y2="82209"/>
                        <a14:foregroundMark x1="25578" y1="65814" x2="27273" y2="74070"/>
                        <a14:foregroundMark x1="13945" y1="94419" x2="18567" y2="94419"/>
                        <a14:foregroundMark x1="3313" y1="80000" x2="5085" y2="87326"/>
                        <a14:foregroundMark x1="3775" y1="69186" x2="5162" y2="65233"/>
                        <a14:foregroundMark x1="7781" y1="61279" x2="11325" y2="59070"/>
                        <a14:foregroundMark x1="13328" y1="58488" x2="16410" y2="58488"/>
                        <a14:foregroundMark x1="41680" y1="63605" x2="60709" y2="86163"/>
                        <a14:foregroundMark x1="59784" y1="63372" x2="38290" y2="83140"/>
                        <a14:foregroundMark x1="45532" y1="59651" x2="55855" y2="93837"/>
                        <a14:foregroundMark x1="46687" y1="58837" x2="42989" y2="61628"/>
                        <a14:foregroundMark x1="38983" y1="67791" x2="38059" y2="74070"/>
                        <a14:foregroundMark x1="40678" y1="89070" x2="44222" y2="93023"/>
                        <a14:foregroundMark x1="10709" y1="5698" x2="7396" y2="8721"/>
                        <a14:foregroundMark x1="77427" y1="11047" x2="77581" y2="35581"/>
                        <a14:foregroundMark x1="80817" y1="5930" x2="82280" y2="10116"/>
                        <a14:foregroundMark x1="83205" y1="33837" x2="86595" y2="38488"/>
                        <a14:foregroundMark x1="76348" y1="62442" x2="90370" y2="83140"/>
                        <a14:foregroundMark x1="93760" y1="63372" x2="97227" y2="83721"/>
                        <a14:foregroundMark x1="97997" y1="74535" x2="86441" y2="88721"/>
                        <a14:foregroundMark x1="91602" y1="91628" x2="82512" y2="90116"/>
                        <a14:foregroundMark x1="72881" y1="79186" x2="74961" y2="87907"/>
                        <a14:foregroundMark x1="75039" y1="79070" x2="82049" y2="93488"/>
                        <a14:foregroundMark x1="77812" y1="92093" x2="82512" y2="95581"/>
                        <a14:foregroundMark x1="83975" y1="95000" x2="87904" y2="94651"/>
                        <a14:foregroundMark x1="89060" y1="94419" x2="94838" y2="83140"/>
                        <a14:foregroundMark x1="91294" y1="67907" x2="82049" y2="59419"/>
                        <a14:foregroundMark x1="78120" y1="64767" x2="75193" y2="75465"/>
                        <a14:foregroundMark x1="73729" y1="68953" x2="75347" y2="65233"/>
                        <a14:foregroundMark x1="78968" y1="60233" x2="83590" y2="5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579" b="53032"/>
          <a:stretch/>
        </p:blipFill>
        <p:spPr bwMode="auto">
          <a:xfrm>
            <a:off x="327492" y="1797535"/>
            <a:ext cx="2156276" cy="213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" b="100000" l="0" r="100000">
                        <a14:foregroundMark x1="5162" y1="13837" x2="20262" y2="31977"/>
                        <a14:foregroundMark x1="43529" y1="13488" x2="56086" y2="34767"/>
                        <a14:foregroundMark x1="45917" y1="8837" x2="38675" y2="23953"/>
                        <a14:foregroundMark x1="9399" y1="65930" x2="20108" y2="76860"/>
                        <a14:foregroundMark x1="15254" y1="9535" x2="20108" y2="34419"/>
                        <a14:foregroundMark x1="7242" y1="30581" x2="11171" y2="36512"/>
                        <a14:foregroundMark x1="6471" y1="73140" x2="9091" y2="85698"/>
                        <a14:foregroundMark x1="14176" y1="59302" x2="24653" y2="74302"/>
                        <a14:foregroundMark x1="15408" y1="89651" x2="25732" y2="82209"/>
                        <a14:foregroundMark x1="25578" y1="65814" x2="27273" y2="74070"/>
                        <a14:foregroundMark x1="13945" y1="94419" x2="18567" y2="94419"/>
                        <a14:foregroundMark x1="3313" y1="80000" x2="5085" y2="87326"/>
                        <a14:foregroundMark x1="3775" y1="69186" x2="5162" y2="65233"/>
                        <a14:foregroundMark x1="7781" y1="61279" x2="11325" y2="59070"/>
                        <a14:foregroundMark x1="13328" y1="58488" x2="16410" y2="58488"/>
                        <a14:foregroundMark x1="41680" y1="63605" x2="60709" y2="86163"/>
                        <a14:foregroundMark x1="59784" y1="63372" x2="38290" y2="83140"/>
                        <a14:foregroundMark x1="45532" y1="59651" x2="55855" y2="93837"/>
                        <a14:foregroundMark x1="46687" y1="58837" x2="42989" y2="61628"/>
                        <a14:foregroundMark x1="38983" y1="67791" x2="38059" y2="74070"/>
                        <a14:foregroundMark x1="40678" y1="89070" x2="44222" y2="93023"/>
                        <a14:foregroundMark x1="10709" y1="5698" x2="7396" y2="8721"/>
                        <a14:foregroundMark x1="77427" y1="11047" x2="77581" y2="35581"/>
                        <a14:foregroundMark x1="80817" y1="5930" x2="82280" y2="10116"/>
                        <a14:foregroundMark x1="83205" y1="33837" x2="86595" y2="38488"/>
                        <a14:foregroundMark x1="76348" y1="62442" x2="90370" y2="83140"/>
                        <a14:foregroundMark x1="93760" y1="63372" x2="97227" y2="83721"/>
                        <a14:foregroundMark x1="97997" y1="74535" x2="86441" y2="88721"/>
                        <a14:foregroundMark x1="91602" y1="91628" x2="82512" y2="90116"/>
                        <a14:foregroundMark x1="72881" y1="79186" x2="74961" y2="87907"/>
                        <a14:foregroundMark x1="75039" y1="79070" x2="82049" y2="93488"/>
                        <a14:foregroundMark x1="77812" y1="92093" x2="82512" y2="95581"/>
                        <a14:foregroundMark x1="83975" y1="95000" x2="87904" y2="94651"/>
                        <a14:foregroundMark x1="89060" y1="94419" x2="94838" y2="83140"/>
                        <a14:foregroundMark x1="91294" y1="67907" x2="82049" y2="59419"/>
                        <a14:foregroundMark x1="78120" y1="64767" x2="75193" y2="75465"/>
                        <a14:foregroundMark x1="73729" y1="68953" x2="75347" y2="65233"/>
                        <a14:foregroundMark x1="78968" y1="60233" x2="83590" y2="5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84" t="53013" r="33540"/>
          <a:stretch/>
        </p:blipFill>
        <p:spPr bwMode="auto">
          <a:xfrm>
            <a:off x="3489490" y="4725145"/>
            <a:ext cx="2192474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" b="100000" l="0" r="100000">
                        <a14:foregroundMark x1="5162" y1="13837" x2="20262" y2="31977"/>
                        <a14:foregroundMark x1="43529" y1="13488" x2="56086" y2="34767"/>
                        <a14:foregroundMark x1="45917" y1="8837" x2="38675" y2="23953"/>
                        <a14:foregroundMark x1="9399" y1="65930" x2="20108" y2="76860"/>
                        <a14:foregroundMark x1="15254" y1="9535" x2="20108" y2="34419"/>
                        <a14:foregroundMark x1="7242" y1="30581" x2="11171" y2="36512"/>
                        <a14:foregroundMark x1="6471" y1="73140" x2="9091" y2="85698"/>
                        <a14:foregroundMark x1="14176" y1="59302" x2="24653" y2="74302"/>
                        <a14:foregroundMark x1="15408" y1="89651" x2="25732" y2="82209"/>
                        <a14:foregroundMark x1="25578" y1="65814" x2="27273" y2="74070"/>
                        <a14:foregroundMark x1="13945" y1="94419" x2="18567" y2="94419"/>
                        <a14:foregroundMark x1="3313" y1="80000" x2="5085" y2="87326"/>
                        <a14:foregroundMark x1="3775" y1="69186" x2="5162" y2="65233"/>
                        <a14:foregroundMark x1="7781" y1="61279" x2="11325" y2="59070"/>
                        <a14:foregroundMark x1="13328" y1="58488" x2="16410" y2="58488"/>
                        <a14:foregroundMark x1="41680" y1="63605" x2="60709" y2="86163"/>
                        <a14:foregroundMark x1="59784" y1="63372" x2="38290" y2="83140"/>
                        <a14:foregroundMark x1="45532" y1="59651" x2="55855" y2="93837"/>
                        <a14:foregroundMark x1="46687" y1="58837" x2="42989" y2="61628"/>
                        <a14:foregroundMark x1="38983" y1="67791" x2="38059" y2="74070"/>
                        <a14:foregroundMark x1="40678" y1="89070" x2="44222" y2="93023"/>
                        <a14:foregroundMark x1="10709" y1="5698" x2="7396" y2="8721"/>
                        <a14:foregroundMark x1="77427" y1="11047" x2="77581" y2="35581"/>
                        <a14:foregroundMark x1="80817" y1="5930" x2="82280" y2="10116"/>
                        <a14:foregroundMark x1="83205" y1="33837" x2="86595" y2="38488"/>
                        <a14:foregroundMark x1="76348" y1="62442" x2="90370" y2="83140"/>
                        <a14:foregroundMark x1="93760" y1="63372" x2="97227" y2="83721"/>
                        <a14:foregroundMark x1="97997" y1="74535" x2="86441" y2="88721"/>
                        <a14:foregroundMark x1="91602" y1="91628" x2="82512" y2="90116"/>
                        <a14:foregroundMark x1="72881" y1="79186" x2="74961" y2="87907"/>
                        <a14:foregroundMark x1="75039" y1="79070" x2="82049" y2="93488"/>
                        <a14:foregroundMark x1="77812" y1="92093" x2="82512" y2="95581"/>
                        <a14:foregroundMark x1="83975" y1="95000" x2="87904" y2="94651"/>
                        <a14:foregroundMark x1="89060" y1="94419" x2="94838" y2="83140"/>
                        <a14:foregroundMark x1="91294" y1="67907" x2="82049" y2="59419"/>
                        <a14:foregroundMark x1="78120" y1="64767" x2="75193" y2="75465"/>
                        <a14:foregroundMark x1="73729" y1="68953" x2="75347" y2="65233"/>
                        <a14:foregroundMark x1="78968" y1="60233" x2="83590" y2="5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013" r="68890"/>
          <a:stretch/>
        </p:blipFill>
        <p:spPr bwMode="auto">
          <a:xfrm>
            <a:off x="316380" y="4725144"/>
            <a:ext cx="2131375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1405630" y="3789040"/>
            <a:ext cx="5949438" cy="115212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1835696" y="3933056"/>
            <a:ext cx="2448272" cy="112740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4788024" y="3789040"/>
            <a:ext cx="2567045" cy="115212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15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070" y="962725"/>
            <a:ext cx="8081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alibri" pitchFamily="34" charset="0"/>
              </a:rPr>
              <a:t>Draw pictures of your parents and yourself. How are you and your parents the same?</a:t>
            </a:r>
            <a:endParaRPr lang="zh-CN" altLang="en-US" sz="2800" b="1" dirty="0">
              <a:latin typeface="Calibri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95536" y="2060848"/>
            <a:ext cx="4032448" cy="3001769"/>
            <a:chOff x="533863" y="2492896"/>
            <a:chExt cx="3744416" cy="2736304"/>
          </a:xfrm>
        </p:grpSpPr>
        <p:sp>
          <p:nvSpPr>
            <p:cNvPr id="3" name="圆角矩形 2"/>
            <p:cNvSpPr/>
            <p:nvPr/>
          </p:nvSpPr>
          <p:spPr>
            <a:xfrm>
              <a:off x="533863" y="2492896"/>
              <a:ext cx="3744416" cy="27363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339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259" b="89815" l="9938" r="956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9226" r="7423" b="11513"/>
            <a:stretch/>
          </p:blipFill>
          <p:spPr bwMode="auto">
            <a:xfrm>
              <a:off x="2982135" y="4462778"/>
              <a:ext cx="927720" cy="5730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4710327" y="2060849"/>
            <a:ext cx="4110145" cy="3001768"/>
            <a:chOff x="4788024" y="2492896"/>
            <a:chExt cx="3744416" cy="2736304"/>
          </a:xfrm>
        </p:grpSpPr>
        <p:sp>
          <p:nvSpPr>
            <p:cNvPr id="5" name="圆角矩形 4"/>
            <p:cNvSpPr/>
            <p:nvPr/>
          </p:nvSpPr>
          <p:spPr>
            <a:xfrm>
              <a:off x="4788024" y="2492896"/>
              <a:ext cx="3744416" cy="27363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259" b="89815" l="9938" r="956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9226" r="7423" b="11513"/>
            <a:stretch/>
          </p:blipFill>
          <p:spPr bwMode="auto">
            <a:xfrm>
              <a:off x="7302615" y="4462778"/>
              <a:ext cx="927720" cy="5730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33863" y="5206633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alibri" pitchFamily="34" charset="0"/>
              </a:rPr>
              <a:t>This is me.</a:t>
            </a:r>
          </a:p>
          <a:p>
            <a:r>
              <a:rPr lang="en-US" altLang="zh-CN" sz="2800" b="1" dirty="0" smtClean="0">
                <a:latin typeface="Calibri" pitchFamily="34" charset="0"/>
              </a:rPr>
              <a:t>My name is _________.</a:t>
            </a:r>
            <a:endParaRPr lang="zh-CN" altLang="en-US" sz="28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515719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alibri" pitchFamily="34" charset="0"/>
              </a:rPr>
              <a:t>These are my parents.</a:t>
            </a:r>
            <a:endParaRPr lang="zh-CN" alt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S 1A 模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1991</TotalTime>
  <Words>251</Words>
  <Application>Microsoft Office PowerPoint</Application>
  <PresentationFormat>全屏显示(4:3)</PresentationFormat>
  <Paragraphs>68</Paragraphs>
  <Slides>14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LUS 1A 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1A1 OUR SENSES</dc:title>
  <dc:creator>FLTRP</dc:creator>
  <cp:lastModifiedBy>FLTRP</cp:lastModifiedBy>
  <cp:revision>136</cp:revision>
  <dcterms:created xsi:type="dcterms:W3CDTF">2015-03-12T07:16:30Z</dcterms:created>
  <dcterms:modified xsi:type="dcterms:W3CDTF">2016-05-18T08:27:20Z</dcterms:modified>
</cp:coreProperties>
</file>