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3" r:id="rId3"/>
    <p:sldId id="257" r:id="rId4"/>
    <p:sldId id="258" r:id="rId5"/>
    <p:sldId id="259" r:id="rId6"/>
    <p:sldId id="260" r:id="rId7"/>
    <p:sldId id="261" r:id="rId8"/>
    <p:sldId id="262" r:id="rId10"/>
    <p:sldId id="263" r:id="rId11"/>
    <p:sldId id="272" r:id="rId12"/>
    <p:sldId id="265" r:id="rId13"/>
    <p:sldId id="266" r:id="rId14"/>
    <p:sldId id="271" r:id="rId15"/>
    <p:sldId id="267" r:id="rId16"/>
    <p:sldId id="268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DE4"/>
    <a:srgbClr val="FFFFFF"/>
    <a:srgbClr val="33CC33"/>
    <a:srgbClr val="99FF33"/>
    <a:srgbClr val="EEE800"/>
    <a:srgbClr val="F8F2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52" d="100"/>
          <a:sy n="52" d="100"/>
        </p:scale>
        <p:origin x="-105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D7C4A5F-2AF6-46B0-9457-46FAF5E78E5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1C5BAA-3E1B-41E2-92BB-8110F1BFADD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5BAA-3E1B-41E2-92BB-8110F1BFAD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课程资源-教案+课件\课件\单元背景色图片\SB 3B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19090" r="3421" b="26840"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zhoushaozhen\桌面\图片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836712" cy="94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:\课程资源-教案+课件\1A\麦米透明标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0" b="27303"/>
          <a:stretch>
            <a:fillRect/>
          </a:stretch>
        </p:blipFill>
        <p:spPr bwMode="auto">
          <a:xfrm>
            <a:off x="7884368" y="142875"/>
            <a:ext cx="1259632" cy="54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5F08-E40A-4DB4-8D07-19B06A3C1C01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94D39-0057-4E3E-9456-6E506B19DE36}" type="slidenum">
              <a:rPr lang="zh-CN" altLang="en-US"/>
            </a:fld>
            <a:endParaRPr lang="zh-CN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000" b="84444" l="44250" r="8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3" t="38095" r="5000" b="13778"/>
          <a:stretch>
            <a:fillRect/>
          </a:stretch>
        </p:blipFill>
        <p:spPr bwMode="auto">
          <a:xfrm>
            <a:off x="-180528" y="-101455"/>
            <a:ext cx="2232248" cy="115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A54CC7B-CCD4-49D1-BC5B-BDB3FA87A91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C82E8F-59E2-479C-8979-5DB02614632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2.wdp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hdphoto16.wdp"/><Relationship Id="rId3" Type="http://schemas.openxmlformats.org/officeDocument/2006/relationships/image" Target="../media/image24.png"/><Relationship Id="rId2" Type="http://schemas.microsoft.com/office/2007/relationships/hdphoto" Target="../media/hdphoto17.wdp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microsoft.com/office/2007/relationships/hdphoto" Target="../media/hdphoto18.wdp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0.png"/><Relationship Id="rId2" Type="http://schemas.microsoft.com/office/2007/relationships/hdphoto" Target="../media/hdphoto19.wdp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hdphoto21.wdp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microsoft.com/office/2007/relationships/hdphoto" Target="../media/hdphoto20.wdp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3.wdp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6.wdp"/><Relationship Id="rId3" Type="http://schemas.openxmlformats.org/officeDocument/2006/relationships/image" Target="../media/image13.png"/><Relationship Id="rId2" Type="http://schemas.microsoft.com/office/2007/relationships/hdphoto" Target="../media/hdphoto5.wdp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microsoft.com/office/2007/relationships/hdphoto" Target="../media/hdphoto11.wdp"/><Relationship Id="rId7" Type="http://schemas.openxmlformats.org/officeDocument/2006/relationships/image" Target="../media/image18.png"/><Relationship Id="rId6" Type="http://schemas.microsoft.com/office/2007/relationships/hdphoto" Target="../media/hdphoto10.wdp"/><Relationship Id="rId5" Type="http://schemas.openxmlformats.org/officeDocument/2006/relationships/image" Target="../media/image17.png"/><Relationship Id="rId4" Type="http://schemas.microsoft.com/office/2007/relationships/hdphoto" Target="../media/hdphoto9.wdp"/><Relationship Id="rId3" Type="http://schemas.openxmlformats.org/officeDocument/2006/relationships/image" Target="../media/image16.png"/><Relationship Id="rId2" Type="http://schemas.microsoft.com/office/2007/relationships/hdphoto" Target="../media/hdphoto8.wdp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hdphoto13.wdp"/><Relationship Id="rId3" Type="http://schemas.openxmlformats.org/officeDocument/2006/relationships/image" Target="../media/image21.png"/><Relationship Id="rId2" Type="http://schemas.microsoft.com/office/2007/relationships/hdphoto" Target="../media/hdphoto12.wdp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14.wdp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hdphoto16.wdp"/><Relationship Id="rId3" Type="http://schemas.openxmlformats.org/officeDocument/2006/relationships/image" Target="../media/image24.png"/><Relationship Id="rId2" Type="http://schemas.microsoft.com/office/2007/relationships/hdphoto" Target="../media/hdphoto15.wdp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692696" y="1060443"/>
            <a:ext cx="7200800" cy="50290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</a:t>
            </a:r>
            <a:r>
              <a:rPr lang="en-US" altLang="zh-CN" sz="66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NIT </a:t>
            </a:r>
            <a:r>
              <a:rPr lang="en-US" altLang="zh-CN" sz="66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altLang="zh-CN" sz="72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endParaRPr lang="en-US" altLang="zh-CN" sz="72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zh-CN" sz="8800" b="1" dirty="0" smtClean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50800" dir="2580000" algn="ctr" rotWithShape="0">
                    <a:schemeClr val="tx1"/>
                  </a:outerShdw>
                </a:effectLst>
                <a:latin typeface="+mn-lt"/>
                <a:ea typeface="宋体" panose="02010600030101010101" pitchFamily="2" charset="-122"/>
              </a:rPr>
              <a:t>Y</a:t>
            </a:r>
            <a:r>
              <a:rPr lang="en-US" altLang="zh-CN" sz="7200" b="1" dirty="0" smtClean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50800" dir="2580000" algn="ctr" rotWithShape="0">
                    <a:schemeClr val="tx1"/>
                  </a:outerShdw>
                </a:effectLst>
                <a:latin typeface="+mn-lt"/>
                <a:ea typeface="宋体" panose="02010600030101010101" pitchFamily="2" charset="-122"/>
              </a:rPr>
              <a:t>OU AND </a:t>
            </a:r>
            <a:endParaRPr lang="en-US" altLang="zh-CN" sz="7200" b="1" dirty="0">
              <a:ln w="28575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50800" dir="2580000" algn="ctr" rotWithShape="0">
                  <a:schemeClr val="tx1"/>
                </a:outerShdw>
              </a:effectLst>
              <a:latin typeface="+mn-lt"/>
              <a:ea typeface="宋体" panose="02010600030101010101" pitchFamily="2" charset="-122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zh-CN" sz="8800" b="1" dirty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50800" dir="2580000" algn="ctr" rotWithShape="0">
                    <a:schemeClr val="tx1"/>
                  </a:outerShdw>
                </a:effectLst>
                <a:latin typeface="+mn-lt"/>
                <a:ea typeface="宋体" panose="02010600030101010101" pitchFamily="2" charset="-122"/>
              </a:rPr>
              <a:t>M</a:t>
            </a:r>
            <a:r>
              <a:rPr lang="en-US" altLang="zh-CN" sz="7200" b="1" dirty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50800" dir="2580000" algn="ctr" rotWithShape="0">
                    <a:schemeClr val="tx1"/>
                  </a:outerShdw>
                </a:effectLst>
                <a:latin typeface="+mn-lt"/>
                <a:ea typeface="宋体" panose="02010600030101010101" pitchFamily="2" charset="-122"/>
              </a:rPr>
              <a:t>E</a:t>
            </a:r>
            <a:endParaRPr lang="en-US" altLang="zh-CN" sz="7200" b="1" dirty="0">
              <a:ln w="28575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50800" dir="2580000" algn="ctr" rotWithShape="0">
                  <a:schemeClr val="tx1"/>
                </a:outerShdw>
              </a:effectLst>
              <a:latin typeface="+mn-lt"/>
              <a:ea typeface="宋体" panose="02010600030101010101" pitchFamily="2" charset="-122"/>
            </a:endParaRP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你和我</a:t>
            </a:r>
            <a:endParaRPr lang="zh-CN" alt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7702" b="87884" l="22780" r="100000">
                        <a14:foregroundMark x1="31583" y1="60125" x2="33900" y2="6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47" t="27890" b="12210"/>
          <a:stretch>
            <a:fillRect/>
          </a:stretch>
        </p:blipFill>
        <p:spPr bwMode="auto">
          <a:xfrm>
            <a:off x="3687362" y="1412776"/>
            <a:ext cx="5456638" cy="566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5480" l="0" r="100000">
                        <a14:foregroundMark x1="7404" y1="44633" x2="20588" y2="54237"/>
                        <a14:foregroundMark x1="37830" y1="43503" x2="38742" y2="52542"/>
                        <a14:foregroundMark x1="91684" y1="59887" x2="95639" y2="62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008788" cy="89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617748"/>
            <a:ext cx="7328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+mn-lt"/>
              </a:rPr>
              <a:t>I took some measurements.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5546" y="3285024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7" name="TextBox 6"/>
          <p:cNvSpPr txBox="1"/>
          <p:nvPr/>
        </p:nvSpPr>
        <p:spPr>
          <a:xfrm>
            <a:off x="1995972" y="3193812"/>
            <a:ext cx="7328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+mn-lt"/>
              </a:rPr>
              <a:t>I inferred from the chart.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39652" y="2702717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2036282" y="3717032"/>
            <a:ext cx="7328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+mn-lt"/>
              </a:rPr>
              <a:t>I used a clock.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43958" y="3789040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1340578" y="319381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261774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11" b="90889" l="30625" r="82625">
                        <a14:foregroundMark x1="68250" y1="46889" x2="69063" y2="86111"/>
                        <a14:foregroundMark x1="53875" y1="20889" x2="54250" y2="32111"/>
                        <a14:foregroundMark x1="44875" y1="29444" x2="45313" y2="27000"/>
                        <a14:foregroundMark x1="41000" y1="34000" x2="41375" y2="34111"/>
                        <a14:foregroundMark x1="64375" y1="27556" x2="64375" y2="31222"/>
                        <a14:foregroundMark x1="68500" y1="33889" x2="68500" y2="35000"/>
                        <a14:foregroundMark x1="69250" y1="37000" x2="68938" y2="35000"/>
                        <a14:foregroundMark x1="52312" y1="26222" x2="52500" y2="23111"/>
                        <a14:foregroundMark x1="50500" y1="21111" x2="51313" y2="21889"/>
                        <a14:foregroundMark x1="50250" y1="24667" x2="51188" y2="24222"/>
                        <a14:foregroundMark x1="50500" y1="27444" x2="51500" y2="26333"/>
                        <a14:foregroundMark x1="51500" y1="18000" x2="52250" y2="19667"/>
                        <a14:foregroundMark x1="53500" y1="16556" x2="54000" y2="18889"/>
                        <a14:foregroundMark x1="55750" y1="16778" x2="55750" y2="18000"/>
                        <a14:foregroundMark x1="57875" y1="17444" x2="57438" y2="18889"/>
                        <a14:foregroundMark x1="59375" y1="19444" x2="58375" y2="20667"/>
                        <a14:foregroundMark x1="58562" y1="23444" x2="59938" y2="23111"/>
                        <a14:foregroundMark x1="57938" y1="25889" x2="58875" y2="25556"/>
                        <a14:foregroundMark x1="57625" y1="27556" x2="58313" y2="28111"/>
                        <a14:foregroundMark x1="56875" y1="28667" x2="57313" y2="29333"/>
                        <a14:foregroundMark x1="66864" y1="82927" x2="65945" y2="88850"/>
                        <a14:foregroundMark x1="39239" y1="87340" x2="38583" y2="90128"/>
                        <a14:foregroundMark x1="43635" y1="87689" x2="43110" y2="89779"/>
                        <a14:foregroundMark x1="33465" y1="50523" x2="34908" y2="50174"/>
                        <a14:foregroundMark x1="40879" y1="66434" x2="43110" y2="5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0" t="14852" r="13949" b="9401"/>
          <a:stretch>
            <a:fillRect/>
          </a:stretch>
        </p:blipFill>
        <p:spPr bwMode="auto">
          <a:xfrm>
            <a:off x="6372200" y="4387179"/>
            <a:ext cx="3384376" cy="24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433853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How does your height change? Think and make a chart.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44920" y1="26761" x2="50267" y2="33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35" y="4653136"/>
            <a:ext cx="2058809" cy="234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32675" r="22913" b="47694"/>
          <a:stretch>
            <a:fillRect/>
          </a:stretch>
        </p:blipFill>
        <p:spPr bwMode="auto">
          <a:xfrm>
            <a:off x="1835696" y="279063"/>
            <a:ext cx="5808663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 descr="$${MX7KJ3SC$WH0]8XQ{K{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420" y="2225040"/>
            <a:ext cx="5935345" cy="351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16836" y="2420888"/>
            <a:ext cx="551946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9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anose="020F0502020204030204" pitchFamily="34" charset="0"/>
              </a:rPr>
              <a:t>Workbook</a:t>
            </a:r>
            <a:endParaRPr lang="zh-CN" altLang="en-US" sz="96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2474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How do they grow? Draw the charts.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406315"/>
            <a:ext cx="2448272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John, 3 years old.</a:t>
            </a:r>
            <a:endParaRPr lang="en-US" altLang="zh-CN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zh-CN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Height: </a:t>
            </a:r>
            <a:r>
              <a:rPr lang="en-US" altLang="zh-CN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100 cm</a:t>
            </a:r>
            <a:endParaRPr lang="zh-CN" altLang="en-US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5406315"/>
            <a:ext cx="2376264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John, 8 years old.</a:t>
            </a:r>
            <a:endParaRPr lang="en-US" altLang="zh-CN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zh-CN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Height: </a:t>
            </a:r>
            <a:r>
              <a:rPr lang="en-US" altLang="zh-CN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125 cm</a:t>
            </a:r>
            <a:endParaRPr lang="zh-CN" altLang="en-US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8982" l="0" r="100000">
                        <a14:foregroundMark x1="6787" y1="11705" x2="86652" y2="87532"/>
                        <a14:foregroundMark x1="14932" y1="11196" x2="81674" y2="17812"/>
                        <a14:foregroundMark x1="33032" y1="5598" x2="69910" y2="6870"/>
                        <a14:backgroundMark x1="2036" y1="2799" x2="96380" y2="2545"/>
                        <a14:backgroundMark x1="96154" y1="5598" x2="97738" y2="88550"/>
                        <a14:backgroundMark x1="1131" y1="8651" x2="1584" y2="92875"/>
                        <a14:backgroundMark x1="97964" y1="87277" x2="97964" y2="93130"/>
                        <a14:backgroundMark x1="95928" y1="90331" x2="93891" y2="93893"/>
                        <a14:backgroundMark x1="2941" y1="92112" x2="4072" y2="94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7336"/>
            <a:ext cx="3884370" cy="345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7393383" y="3393128"/>
            <a:ext cx="310640" cy="118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t="21111" r="21850" b="14013"/>
          <a:stretch>
            <a:fillRect/>
          </a:stretch>
        </p:blipFill>
        <p:spPr bwMode="auto">
          <a:xfrm>
            <a:off x="2843808" y="1916832"/>
            <a:ext cx="2365474" cy="336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2" t="20366" r="55051" b="14149"/>
          <a:stretch>
            <a:fillRect/>
          </a:stretch>
        </p:blipFill>
        <p:spPr bwMode="auto">
          <a:xfrm>
            <a:off x="251521" y="1916831"/>
            <a:ext cx="2448272" cy="336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19" y="4725144"/>
            <a:ext cx="2452239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Jack, 25 years old.</a:t>
            </a:r>
            <a:endParaRPr lang="en-US" altLang="zh-CN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zh-CN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Height: </a:t>
            </a:r>
            <a:r>
              <a:rPr lang="en-US" altLang="zh-CN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175 cm</a:t>
            </a:r>
            <a:endParaRPr lang="zh-CN" altLang="en-US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4725144"/>
            <a:ext cx="2376264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Jack, 30 years old.</a:t>
            </a:r>
            <a:endParaRPr lang="en-US" altLang="zh-CN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zh-CN" sz="2400" b="1" smtClean="0">
                <a:solidFill>
                  <a:srgbClr val="00B050"/>
                </a:solidFill>
                <a:latin typeface="Calibri" panose="020F0502020204030204" pitchFamily="34" charset="0"/>
              </a:rPr>
              <a:t>Height: </a:t>
            </a:r>
            <a:r>
              <a:rPr lang="en-US" altLang="zh-CN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175 cm</a:t>
            </a:r>
            <a:endParaRPr lang="zh-CN" altLang="en-US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628" b="100000" l="1378" r="100000">
                        <a14:foregroundMark x1="32283" y1="16744" x2="63976" y2="67209"/>
                        <a14:foregroundMark x1="65945" y1="30465" x2="14173" y2="80233"/>
                        <a14:backgroundMark x1="6890" y1="8140" x2="7283" y2="93023"/>
                        <a14:backgroundMark x1="5709" y1="92791" x2="92913" y2="93023"/>
                        <a14:backgroundMark x1="91535" y1="7907" x2="92913" y2="92558"/>
                        <a14:backgroundMark x1="6693" y1="7209" x2="91732" y2="7442"/>
                        <a14:backgroundMark x1="88386" y1="6047" x2="93898" y2="10000"/>
                        <a14:backgroundMark x1="9646" y1="7209" x2="4528" y2="12093"/>
                        <a14:backgroundMark x1="8465" y1="8837" x2="90354" y2="8372"/>
                        <a14:backgroundMark x1="10827" y1="8372" x2="6693" y2="12326"/>
                        <a14:backgroundMark x1="87205" y1="7907" x2="92717" y2="17442"/>
                        <a14:backgroundMark x1="86220" y1="8372" x2="88386" y2="10233"/>
                        <a14:backgroundMark x1="85433" y1="8605" x2="88976" y2="10465"/>
                        <a14:backgroundMark x1="89567" y1="13488" x2="90354" y2="87209"/>
                        <a14:backgroundMark x1="90354" y1="14651" x2="91732" y2="91628"/>
                        <a14:backgroundMark x1="90748" y1="86047" x2="87598" y2="94186"/>
                        <a14:backgroundMark x1="91535" y1="89302" x2="83071" y2="93953"/>
                        <a14:backgroundMark x1="5118" y1="88140" x2="10236" y2="95814"/>
                        <a14:backgroundMark x1="6496" y1="80465" x2="9055" y2="92093"/>
                        <a14:backgroundMark x1="9449" y1="90698" x2="11811" y2="93256"/>
                        <a14:backgroundMark x1="8071" y1="12791" x2="8071" y2="90233"/>
                        <a14:backgroundMark x1="10630" y1="9535" x2="7480" y2="13023"/>
                        <a14:backgroundMark x1="8465" y1="88372" x2="12008" y2="92558"/>
                        <a14:backgroundMark x1="8071" y1="86047" x2="9252" y2="89767"/>
                        <a14:backgroundMark x1="11614" y1="92326" x2="88780" y2="91628"/>
                        <a14:backgroundMark x1="10827" y1="91163" x2="24409" y2="93023"/>
                        <a14:backgroundMark x1="18110" y1="92093" x2="91929" y2="91628"/>
                        <a14:backgroundMark x1="89567" y1="75116" x2="89173" y2="90000"/>
                        <a14:backgroundMark x1="88780" y1="12558" x2="89370" y2="83721"/>
                        <a14:backgroundMark x1="89961" y1="87209" x2="85827" y2="92326"/>
                        <a14:backgroundMark x1="89173" y1="88372" x2="85433" y2="91628"/>
                        <a14:backgroundMark x1="88780" y1="86977" x2="88583" y2="89535"/>
                        <a14:backgroundMark x1="86614" y1="91628" x2="83661" y2="91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94" y="885417"/>
            <a:ext cx="4778174" cy="404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6493608" y="2227388"/>
            <a:ext cx="310640" cy="1800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513024" y="2227388"/>
            <a:ext cx="310640" cy="1800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3" t="17765" r="19720" b="16691"/>
          <a:stretch>
            <a:fillRect/>
          </a:stretch>
        </p:blipFill>
        <p:spPr bwMode="auto">
          <a:xfrm>
            <a:off x="2843808" y="1196752"/>
            <a:ext cx="2393113" cy="333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t="17553" r="53981" b="16691"/>
          <a:stretch>
            <a:fillRect/>
          </a:stretch>
        </p:blipFill>
        <p:spPr bwMode="auto">
          <a:xfrm>
            <a:off x="179512" y="1196752"/>
            <a:ext cx="2524247" cy="333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2" b="99571" l="629" r="96855">
                        <a14:foregroundMark x1="11321" y1="26824" x2="18239" y2="31330"/>
                        <a14:foregroundMark x1="41195" y1="30258" x2="68868" y2="3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76" y="4625472"/>
            <a:ext cx="1539748" cy="225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形标注 4"/>
          <p:cNvSpPr/>
          <p:nvPr/>
        </p:nvSpPr>
        <p:spPr>
          <a:xfrm>
            <a:off x="2483769" y="5753652"/>
            <a:ext cx="3024336" cy="987716"/>
          </a:xfrm>
          <a:prstGeom prst="wedgeEllipseCallout">
            <a:avLst>
              <a:gd name="adj1" fmla="val 63069"/>
              <a:gd name="adj2" fmla="val -3007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Calibri" panose="020F0502020204030204" pitchFamily="34" charset="0"/>
              </a:rPr>
              <a:t>Do </a:t>
            </a:r>
            <a:r>
              <a:rPr lang="en-US" altLang="zh-CN" sz="2000" b="1" dirty="0">
                <a:latin typeface="Calibri" panose="020F0502020204030204" pitchFamily="34" charset="0"/>
              </a:rPr>
              <a:t>adults grow like children do? </a:t>
            </a:r>
            <a:endParaRPr lang="zh-CN" altLang="en-US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83968" y="2420888"/>
            <a:ext cx="439274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b="1" dirty="0" smtClean="0">
                <a:latin typeface="+mn-lt"/>
                <a:cs typeface="Calibri" panose="020F0502020204030204" pitchFamily="34" charset="0"/>
              </a:rPr>
              <a:t>grow  </a:t>
            </a:r>
            <a:r>
              <a:rPr lang="en-US" altLang="zh-CN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zh-CN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(生长)</a:t>
            </a:r>
            <a:endParaRPr lang="en-US" altLang="zh-CN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600" b="1" dirty="0" smtClean="0">
                <a:latin typeface="+mn-lt"/>
                <a:cs typeface="Calibri" panose="020F0502020204030204" pitchFamily="34" charset="0"/>
              </a:rPr>
              <a:t>height   </a:t>
            </a:r>
            <a:r>
              <a:rPr lang="en-US" altLang="zh-CN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(</a:t>
            </a:r>
            <a:r>
              <a:rPr lang="zh-CN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身高</a:t>
            </a:r>
            <a:r>
              <a:rPr lang="en-US" altLang="zh-CN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CN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600" b="1" dirty="0" smtClean="0">
                <a:latin typeface="+mn-lt"/>
                <a:cs typeface="Calibri" panose="020F0502020204030204" pitchFamily="34" charset="0"/>
              </a:rPr>
              <a:t>measure   </a:t>
            </a:r>
            <a:r>
              <a:rPr lang="en-US" altLang="zh-CN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(</a:t>
            </a:r>
            <a:r>
              <a:rPr lang="zh-CN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测量</a:t>
            </a:r>
            <a:r>
              <a:rPr lang="en-US" altLang="zh-CN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CN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118" y="774665"/>
            <a:ext cx="8517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latin typeface="+mj-lt"/>
              </a:rPr>
              <a:t>Lesson </a:t>
            </a:r>
            <a:r>
              <a:rPr lang="en-US" altLang="zh-CN" sz="4800" b="1" dirty="0" smtClean="0">
                <a:latin typeface="+mj-lt"/>
              </a:rPr>
              <a:t>2  Growth and Change</a:t>
            </a:r>
            <a:endParaRPr lang="zh-CN" altLang="en-US" sz="4800" b="1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31599" r="15924" b="20001"/>
          <a:stretch>
            <a:fillRect/>
          </a:stretch>
        </p:blipFill>
        <p:spPr bwMode="auto">
          <a:xfrm>
            <a:off x="25271" y="2420888"/>
            <a:ext cx="4258697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5536" y="968772"/>
            <a:ext cx="8148625" cy="5268541"/>
            <a:chOff x="395536" y="968772"/>
            <a:chExt cx="8148625" cy="5268541"/>
          </a:xfrm>
        </p:grpSpPr>
        <p:sp>
          <p:nvSpPr>
            <p:cNvPr id="2" name="圆角矩形 1"/>
            <p:cNvSpPr/>
            <p:nvPr/>
          </p:nvSpPr>
          <p:spPr>
            <a:xfrm>
              <a:off x="395536" y="1772816"/>
              <a:ext cx="8148625" cy="44644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3568" y="968772"/>
              <a:ext cx="7098647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b="1" dirty="0" smtClean="0">
                  <a:latin typeface="Calibri" panose="020F0502020204030204" pitchFamily="34" charset="0"/>
                </a:rPr>
                <a:t>How do you change as you grow?</a:t>
              </a:r>
              <a:endParaRPr lang="zh-CN" altLang="en-US" sz="2800" b="1" dirty="0">
                <a:latin typeface="Calibri" panose="020F050202020403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98092">
                          <a14:backgroundMark x1="31161" y1="40970" x2="31479" y2="45553"/>
                          <a14:backgroundMark x1="27504" y1="66307" x2="27504" y2="66307"/>
                          <a14:backgroundMark x1="65183" y1="76819" x2="65183" y2="76819"/>
                          <a14:backgroundMark x1="63434" y1="49057" x2="63434" y2="49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541236"/>
              <a:ext cx="7716577" cy="4552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328" y="1412776"/>
            <a:ext cx="7988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How can you </a:t>
            </a:r>
            <a:r>
              <a:rPr lang="en-US" altLang="zh-CN" sz="2800" b="1" dirty="0">
                <a:latin typeface="Calibri" panose="020F0502020204030204" pitchFamily="34" charset="0"/>
              </a:rPr>
              <a:t>m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easure your height? Circle the right instrument.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64658" y="2613057"/>
            <a:ext cx="2623166" cy="2112087"/>
            <a:chOff x="364658" y="2613057"/>
            <a:chExt cx="2623166" cy="2112087"/>
          </a:xfrm>
        </p:grpSpPr>
        <p:sp>
          <p:nvSpPr>
            <p:cNvPr id="7" name="圆角矩形 6"/>
            <p:cNvSpPr/>
            <p:nvPr/>
          </p:nvSpPr>
          <p:spPr>
            <a:xfrm>
              <a:off x="364658" y="2613057"/>
              <a:ext cx="2623166" cy="2112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9FF33"/>
              </a:solidFill>
            </a:ln>
            <a:effectLst>
              <a:outerShdw blurRad="50800" dist="76200" dir="3000000" algn="ctr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8" b="3428"/>
            <a:stretch>
              <a:fillRect/>
            </a:stretch>
          </p:blipFill>
          <p:spPr>
            <a:xfrm>
              <a:off x="1210270" y="2702466"/>
              <a:ext cx="931942" cy="2022676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6012160" y="2613055"/>
            <a:ext cx="2623166" cy="2112087"/>
            <a:chOff x="6012160" y="2613055"/>
            <a:chExt cx="2623166" cy="2112087"/>
          </a:xfrm>
        </p:grpSpPr>
        <p:sp>
          <p:nvSpPr>
            <p:cNvPr id="9" name="圆角矩形 8"/>
            <p:cNvSpPr/>
            <p:nvPr/>
          </p:nvSpPr>
          <p:spPr>
            <a:xfrm>
              <a:off x="6012160" y="2613055"/>
              <a:ext cx="2623166" cy="2112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9FF33"/>
              </a:solidFill>
            </a:ln>
            <a:effectLst>
              <a:outerShdw blurRad="50800" dist="76200" dir="3000000" algn="ctr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6" b="5970"/>
            <a:stretch>
              <a:fillRect/>
            </a:stretch>
          </p:blipFill>
          <p:spPr>
            <a:xfrm>
              <a:off x="6556191" y="2734758"/>
              <a:ext cx="1535104" cy="186868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3226802" y="2613056"/>
            <a:ext cx="2623166" cy="2112087"/>
            <a:chOff x="3226802" y="2613056"/>
            <a:chExt cx="2623166" cy="2112087"/>
          </a:xfrm>
        </p:grpSpPr>
        <p:sp>
          <p:nvSpPr>
            <p:cNvPr id="8" name="圆角矩形 7"/>
            <p:cNvSpPr/>
            <p:nvPr/>
          </p:nvSpPr>
          <p:spPr>
            <a:xfrm>
              <a:off x="3226802" y="2613056"/>
              <a:ext cx="2623166" cy="2112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9FF33"/>
              </a:solidFill>
            </a:ln>
            <a:effectLst>
              <a:outerShdw blurRad="50800" dist="76200" dir="3000000" algn="ctr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559" y="2714699"/>
              <a:ext cx="1841649" cy="1841649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683568" y="4869545"/>
            <a:ext cx="2088232" cy="476383"/>
            <a:chOff x="632125" y="4725144"/>
            <a:chExt cx="2088232" cy="476383"/>
          </a:xfrm>
        </p:grpSpPr>
        <p:sp>
          <p:nvSpPr>
            <p:cNvPr id="15" name="矩形 14"/>
            <p:cNvSpPr/>
            <p:nvPr/>
          </p:nvSpPr>
          <p:spPr>
            <a:xfrm>
              <a:off x="632125" y="4740727"/>
              <a:ext cx="2088232" cy="46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4133" y="4725144"/>
              <a:ext cx="1895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B050"/>
                  </a:solidFill>
                  <a:latin typeface="+mj-lt"/>
                </a:rPr>
                <a:t>thermometer</a:t>
              </a:r>
              <a:endParaRPr lang="zh-CN" altLang="en-US" sz="2000" b="1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63888" y="4885128"/>
            <a:ext cx="2088232" cy="488088"/>
            <a:chOff x="3391936" y="4676621"/>
            <a:chExt cx="2088232" cy="488088"/>
          </a:xfrm>
        </p:grpSpPr>
        <p:sp>
          <p:nvSpPr>
            <p:cNvPr id="17" name="矩形 16"/>
            <p:cNvSpPr/>
            <p:nvPr/>
          </p:nvSpPr>
          <p:spPr>
            <a:xfrm>
              <a:off x="3391936" y="4676621"/>
              <a:ext cx="2088232" cy="46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68000" y="4703044"/>
              <a:ext cx="947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B050"/>
                  </a:solidFill>
                  <a:latin typeface="+mj-lt"/>
                </a:rPr>
                <a:t>clock</a:t>
              </a:r>
              <a:endParaRPr lang="zh-CN" altLang="en-US" sz="2000" b="1" dirty="0">
                <a:solidFill>
                  <a:srgbClr val="00B050"/>
                </a:solidFill>
                <a:latin typeface="+mj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300192" y="4893211"/>
            <a:ext cx="221202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  <a:latin typeface="+mj-lt"/>
              </a:rPr>
              <a:t>  tape</a:t>
            </a:r>
            <a:r>
              <a:rPr lang="en-US" altLang="zh-CN" sz="20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rgbClr val="00B050"/>
                </a:solidFill>
                <a:latin typeface="+mj-lt"/>
              </a:rPr>
              <a:t>measure</a:t>
            </a:r>
            <a:endParaRPr lang="zh-CN" altLang="en-US" sz="2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849968" y="2375523"/>
            <a:ext cx="2970504" cy="252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000" b="79111" l="20938" r="76688">
                        <a14:foregroundMark x1="68188" y1="67444" x2="68188" y2="67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2" t="55359" r="18734" b="18042"/>
          <a:stretch>
            <a:fillRect/>
          </a:stretch>
        </p:blipFill>
        <p:spPr bwMode="auto">
          <a:xfrm>
            <a:off x="2072233" y="-35768"/>
            <a:ext cx="5590573" cy="136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7988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Peter is 120 cm tall. How tall are Lily and Kate? Circle the answers.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613" b="100000" l="0" r="100000">
                        <a14:foregroundMark x1="26699" y1="88978" x2="77670" y2="91935"/>
                        <a14:foregroundMark x1="26699" y1="93548" x2="72816" y2="89247"/>
                        <a14:foregroundMark x1="20388" y1="87366" x2="81068" y2="87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25159"/>
            <a:ext cx="1953299" cy="352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107" y1="88366" x2="77232" y2="88366"/>
                        <a14:foregroundMark x1="41964" y1="92822" x2="69196" y2="94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07167"/>
            <a:ext cx="2123976" cy="383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462" y1="85093" x2="86538" y2="86025"/>
                        <a14:foregroundMark x1="16667" y1="93168" x2="85256" y2="95342"/>
                        <a14:foregroundMark x1="14103" y1="87578" x2="14744" y2="93789"/>
                        <a14:foregroundMark x1="21795" y1="88820" x2="73718" y2="89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584694"/>
            <a:ext cx="1479197" cy="30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3437" y="587727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Calibri" panose="020F0502020204030204" pitchFamily="34" charset="0"/>
              </a:rPr>
              <a:t>120 cm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9732" y="5877272"/>
            <a:ext cx="261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Calibri" panose="020F0502020204030204" pitchFamily="34" charset="0"/>
              </a:rPr>
              <a:t>110 cm or 130 cm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5877272"/>
            <a:ext cx="280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Calibri" panose="020F0502020204030204" pitchFamily="34" charset="0"/>
              </a:rPr>
              <a:t>110 cm or 130 cm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156175" y="5725670"/>
            <a:ext cx="1027629" cy="7996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798708" y="5725670"/>
            <a:ext cx="997428" cy="7996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532" y="908720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Look at the chart. How does Bob’s height change?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581128"/>
            <a:ext cx="824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libri" panose="020F0502020204030204" pitchFamily="34" charset="0"/>
              </a:rPr>
              <a:t>How old was Bob when he was 125 cm tall? _____ years old.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1" y="4509120"/>
            <a:ext cx="55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5" y="5042520"/>
            <a:ext cx="60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5" y="5690220"/>
            <a:ext cx="635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1600" y="5157192"/>
            <a:ext cx="824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libri" panose="020F0502020204030204" pitchFamily="34" charset="0"/>
              </a:rPr>
              <a:t>How tall was Bob when he was 8 years old? _____ cm.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5744165"/>
            <a:ext cx="8710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libri" panose="020F0502020204030204" pitchFamily="34" charset="0"/>
              </a:rPr>
              <a:t>How tall will Bob be one year from now? why?</a:t>
            </a:r>
            <a:endParaRPr lang="en-US" altLang="zh-CN" sz="2000" b="1" dirty="0" smtClean="0">
              <a:latin typeface="Calibri" panose="020F0502020204030204" pitchFamily="34" charset="0"/>
            </a:endParaRPr>
          </a:p>
          <a:p>
            <a:r>
              <a:rPr lang="en-US" altLang="zh-CN" sz="2000" b="1" dirty="0" smtClean="0">
                <a:latin typeface="Calibri" panose="020F0502020204030204" pitchFamily="34" charset="0"/>
              </a:rPr>
              <a:t>    </a:t>
            </a:r>
            <a:endParaRPr lang="en-US" altLang="zh-CN" sz="2000" b="1" dirty="0" smtClean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2295" y="6165304"/>
            <a:ext cx="824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140 cm. Because he grew 5 cm each year between age 6 and 9. 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1929" y="4550656"/>
            <a:ext cx="86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7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5399" y="5085184"/>
            <a:ext cx="86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130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998645" y="6597352"/>
            <a:ext cx="796584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332" b="70984" l="27997" r="76428">
                        <a14:foregroundMark x1="73375" y1="59889" x2="73375" y2="59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3" t="50000" r="17518" b="26684"/>
          <a:stretch>
            <a:fillRect/>
          </a:stretch>
        </p:blipFill>
        <p:spPr bwMode="auto">
          <a:xfrm>
            <a:off x="1838894" y="-27384"/>
            <a:ext cx="5363574" cy="116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21074" r="23818" b="16901"/>
          <a:stretch>
            <a:fillRect/>
          </a:stretch>
        </p:blipFill>
        <p:spPr bwMode="auto">
          <a:xfrm>
            <a:off x="1668761" y="1503948"/>
            <a:ext cx="5207496" cy="30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ZSZ\Desktop\图片1_副本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" b="94625" l="1093" r="98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472" r="1695" b="6638"/>
          <a:stretch>
            <a:fillRect/>
          </a:stretch>
        </p:blipFill>
        <p:spPr bwMode="auto">
          <a:xfrm>
            <a:off x="162231" y="2147614"/>
            <a:ext cx="8819537" cy="414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91" l="0" r="96888">
                        <a14:foregroundMark x1="87983" y1="60261" x2="88305" y2="66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99392"/>
            <a:ext cx="4654674" cy="153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433853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Take some measurements. Write the results.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979712" y="2125060"/>
            <a:ext cx="6773866" cy="484220"/>
            <a:chOff x="2046606" y="2383991"/>
            <a:chExt cx="6773866" cy="484220"/>
          </a:xfrm>
        </p:grpSpPr>
        <p:sp>
          <p:nvSpPr>
            <p:cNvPr id="5" name="TextBox 4"/>
            <p:cNvSpPr txBox="1"/>
            <p:nvPr/>
          </p:nvSpPr>
          <p:spPr>
            <a:xfrm>
              <a:off x="4434593" y="2406546"/>
              <a:ext cx="1907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Hand span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12836" y="2383991"/>
              <a:ext cx="1907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Foot length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46606" y="2406546"/>
              <a:ext cx="1907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Height</a:t>
              </a:r>
              <a:r>
                <a:rPr lang="en-US" altLang="zh-CN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71940" y="2996952"/>
            <a:ext cx="190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Name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33853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What about next year? What do you think?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4085" y1="8125" x2="94405" y2="1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760" y="2625976"/>
            <a:ext cx="9565304" cy="271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39" b="93011" l="3222" r="96035">
                        <a14:foregroundMark x1="10409" y1="48925" x2="11152" y2="61290"/>
                        <a14:foregroundMark x1="36183" y1="53763" x2="36803" y2="62903"/>
                        <a14:foregroundMark x1="81289" y1="67204" x2="83024" y2="6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5472608" cy="1261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6968" y="2276872"/>
            <a:ext cx="6670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800" b="1" dirty="0" smtClean="0">
                <a:latin typeface="+mn-lt"/>
              </a:rPr>
              <a:t>We grow. We get bigger.</a:t>
            </a:r>
            <a:endParaRPr lang="en-US" altLang="zh-CN" sz="2800" b="1" dirty="0" smtClean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altLang="zh-CN" sz="2800" b="1" dirty="0" smtClean="0">
                <a:latin typeface="+mn-lt"/>
              </a:rPr>
              <a:t>We can measure our changes.</a:t>
            </a:r>
            <a:endParaRPr lang="zh-CN" altLang="en-US" sz="2800" b="1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11" b="90889" l="30625" r="82625">
                        <a14:foregroundMark x1="68250" y1="46889" x2="69063" y2="86111"/>
                        <a14:foregroundMark x1="53875" y1="20889" x2="54250" y2="32111"/>
                        <a14:foregroundMark x1="44875" y1="29444" x2="45313" y2="27000"/>
                        <a14:foregroundMark x1="41000" y1="34000" x2="41375" y2="34111"/>
                        <a14:foregroundMark x1="64375" y1="27556" x2="64375" y2="31222"/>
                        <a14:foregroundMark x1="68500" y1="33889" x2="68500" y2="35000"/>
                        <a14:foregroundMark x1="69250" y1="37000" x2="68938" y2="35000"/>
                        <a14:foregroundMark x1="52312" y1="26222" x2="52500" y2="23111"/>
                        <a14:foregroundMark x1="50500" y1="21111" x2="51313" y2="21889"/>
                        <a14:foregroundMark x1="50250" y1="24667" x2="51188" y2="24222"/>
                        <a14:foregroundMark x1="50500" y1="27444" x2="51500" y2="26333"/>
                        <a14:foregroundMark x1="51500" y1="18000" x2="52250" y2="19667"/>
                        <a14:foregroundMark x1="53500" y1="16556" x2="54000" y2="18889"/>
                        <a14:foregroundMark x1="55750" y1="16778" x2="55750" y2="18000"/>
                        <a14:foregroundMark x1="57875" y1="17444" x2="57438" y2="18889"/>
                        <a14:foregroundMark x1="59375" y1="19444" x2="58375" y2="20667"/>
                        <a14:foregroundMark x1="58562" y1="23444" x2="59938" y2="23111"/>
                        <a14:foregroundMark x1="57938" y1="25889" x2="58875" y2="25556"/>
                        <a14:foregroundMark x1="57625" y1="27556" x2="58313" y2="28111"/>
                        <a14:foregroundMark x1="56875" y1="28667" x2="57313" y2="29333"/>
                        <a14:foregroundMark x1="66864" y1="82927" x2="65945" y2="88850"/>
                        <a14:foregroundMark x1="39239" y1="87340" x2="38583" y2="90128"/>
                        <a14:foregroundMark x1="43635" y1="87689" x2="43110" y2="89779"/>
                        <a14:foregroundMark x1="33465" y1="50523" x2="34908" y2="50174"/>
                        <a14:foregroundMark x1="40879" y1="66434" x2="43110" y2="5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0" t="14852" r="13949" b="9401"/>
          <a:stretch>
            <a:fillRect/>
          </a:stretch>
        </p:blipFill>
        <p:spPr bwMode="auto">
          <a:xfrm>
            <a:off x="6372200" y="4387179"/>
            <a:ext cx="3384376" cy="24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S 1A 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WPS 演示</Application>
  <PresentationFormat>全屏显示(4:3)</PresentationFormat>
  <Paragraphs>89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LUS 1A 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1A1 OUR SENSES</dc:title>
  <dc:creator>FLTRP</dc:creator>
  <cp:lastModifiedBy>w</cp:lastModifiedBy>
  <cp:revision>132</cp:revision>
  <dcterms:created xsi:type="dcterms:W3CDTF">2015-03-12T07:16:00Z</dcterms:created>
  <dcterms:modified xsi:type="dcterms:W3CDTF">2017-02-13T06:54:13Z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