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1" r:id="rId3"/>
    <p:sldId id="257" r:id="rId4"/>
    <p:sldId id="258" r:id="rId5"/>
    <p:sldId id="259" r:id="rId6"/>
    <p:sldId id="260" r:id="rId8"/>
    <p:sldId id="261" r:id="rId9"/>
    <p:sldId id="270" r:id="rId10"/>
    <p:sldId id="263" r:id="rId11"/>
    <p:sldId id="264" r:id="rId12"/>
    <p:sldId id="269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CC"/>
    <a:srgbClr val="CCFF99"/>
    <a:srgbClr val="D5FAD2"/>
    <a:srgbClr val="99FF99"/>
    <a:srgbClr val="CCFF66"/>
    <a:srgbClr val="CCFFFF"/>
    <a:srgbClr val="FFFF00"/>
    <a:srgbClr val="FF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2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7C4A5F-2AF6-46B0-9457-46FAF5E78E5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1C5BAA-3E1B-41E2-92BB-8110F1BFADD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C5BAA-3E1B-41E2-92BB-8110F1BFAD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课程资源-教案+课件\课件\单元背景色图片\SB 3B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19090" r="3421" b="26840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zhoushaozhen\桌面\图片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0" y="0"/>
            <a:ext cx="841650" cy="9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课程资源-教案+课件\1A\麦米透明标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40" b="27303"/>
          <a:stretch>
            <a:fillRect/>
          </a:stretch>
        </p:blipFill>
        <p:spPr bwMode="auto">
          <a:xfrm>
            <a:off x="7740352" y="142875"/>
            <a:ext cx="1403648" cy="61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5F08-E40A-4DB4-8D07-19B06A3C1C01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4D39-0057-4E3E-9456-6E506B19DE36}" type="slidenum">
              <a:rPr lang="zh-CN" altLang="en-US"/>
            </a:fld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00" b="84444" l="44250" r="8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43" t="38095" r="5000" b="13778"/>
          <a:stretch>
            <a:fillRect/>
          </a:stretch>
        </p:blipFill>
        <p:spPr bwMode="auto">
          <a:xfrm>
            <a:off x="-180528" y="-171400"/>
            <a:ext cx="2160240" cy="111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54CC7B-CCD4-49D1-BC5B-BDB3FA87A91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7C82E8F-59E2-479C-8979-5DB02614632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2.wdp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3.wdp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6.wdp"/><Relationship Id="rId3" Type="http://schemas.openxmlformats.org/officeDocument/2006/relationships/image" Target="../media/image15.png"/><Relationship Id="rId2" Type="http://schemas.microsoft.com/office/2007/relationships/hdphoto" Target="../media/hdphoto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8.wdp"/><Relationship Id="rId3" Type="http://schemas.openxmlformats.org/officeDocument/2006/relationships/image" Target="../media/image17.png"/><Relationship Id="rId2" Type="http://schemas.microsoft.com/office/2007/relationships/hdphoto" Target="../media/hdphoto7.wdp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hdphoto8.wdp"/><Relationship Id="rId3" Type="http://schemas.openxmlformats.org/officeDocument/2006/relationships/image" Target="../media/image17.png"/><Relationship Id="rId2" Type="http://schemas.microsoft.com/office/2007/relationships/hdphoto" Target="../media/hdphoto9.wdp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692696" y="1060443"/>
            <a:ext cx="7200800" cy="50290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</a:t>
            </a:r>
            <a:r>
              <a:rPr lang="en-US" altLang="zh-CN" sz="6600" b="1" spc="50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NIT </a:t>
            </a:r>
            <a:r>
              <a:rPr lang="en-US" altLang="zh-CN" sz="66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n-US" altLang="zh-CN" sz="7200" b="1" spc="5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endParaRPr lang="en-US" altLang="zh-CN" sz="7200" b="1" spc="50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CN" sz="88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Y</a:t>
            </a:r>
            <a:r>
              <a:rPr lang="en-US" altLang="zh-CN" sz="7200" b="1" dirty="0" smtClean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OU AND </a:t>
            </a:r>
            <a:endParaRPr lang="en-US" altLang="zh-CN" sz="72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anose="02010600030101010101" pitchFamily="2" charset="-122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zh-CN" sz="88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M</a:t>
            </a:r>
            <a:r>
              <a:rPr lang="en-US" altLang="zh-CN" sz="7200" b="1" dirty="0">
                <a:ln w="28575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50800" dir="2580000" algn="ctr" rotWithShape="0">
                    <a:schemeClr val="tx1"/>
                  </a:outerShdw>
                </a:effectLst>
                <a:latin typeface="+mn-lt"/>
                <a:ea typeface="宋体" panose="02010600030101010101" pitchFamily="2" charset="-122"/>
              </a:rPr>
              <a:t>E</a:t>
            </a:r>
            <a:endParaRPr lang="en-US" altLang="zh-CN" sz="7200" b="1" dirty="0">
              <a:ln w="28575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50800" dist="50800" dir="2580000" algn="ctr" rotWithShape="0">
                  <a:schemeClr val="tx1"/>
                </a:outerShdw>
              </a:effectLst>
              <a:latin typeface="+mn-lt"/>
              <a:ea typeface="宋体" panose="02010600030101010101" pitchFamily="2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你和我</a:t>
            </a:r>
            <a:endParaRPr lang="zh-CN" alt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702" b="87884" l="22780" r="100000">
                        <a14:foregroundMark x1="31583" y1="60125" x2="33900" y2="6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27890" b="12210"/>
          <a:stretch>
            <a:fillRect/>
          </a:stretch>
        </p:blipFill>
        <p:spPr bwMode="auto">
          <a:xfrm>
            <a:off x="3687362" y="1412776"/>
            <a:ext cx="5456638" cy="56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60852" y="2420888"/>
            <a:ext cx="551946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anose="020F0502020204030204" pitchFamily="34" charset="0"/>
              </a:rPr>
              <a:t>Workbook</a:t>
            </a:r>
            <a:endParaRPr lang="zh-CN" altLang="en-US" sz="96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807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are the children different? How are they the same? Circle the right words.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0" y="2173650"/>
            <a:ext cx="3399192" cy="226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36" y="2172635"/>
            <a:ext cx="3365044" cy="226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043608" y="4882194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They have ( the same / different ) skin </a:t>
            </a:r>
            <a:r>
              <a:rPr lang="en-US" altLang="zh-CN" sz="2800" b="1" dirty="0" err="1" smtClean="0">
                <a:latin typeface="Calibri" panose="020F0502020204030204" pitchFamily="34" charset="0"/>
              </a:rPr>
              <a:t>colour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.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r>
              <a:rPr lang="en-US" altLang="zh-CN" sz="2800" b="1" dirty="0" smtClean="0">
                <a:latin typeface="Calibri" panose="020F0502020204030204" pitchFamily="34" charset="0"/>
              </a:rPr>
              <a:t>They ( like / do not like ) football.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38814" y="4946298"/>
            <a:ext cx="15733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035030" y="5517232"/>
            <a:ext cx="664762" cy="4942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" b="46159"/>
          <a:stretch>
            <a:fillRect/>
          </a:stretch>
        </p:blipFill>
        <p:spPr>
          <a:xfrm>
            <a:off x="4716015" y="1457130"/>
            <a:ext cx="3353211" cy="247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57130"/>
            <a:ext cx="3351174" cy="2475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4509120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They have ( the same / different ) hair </a:t>
            </a:r>
            <a:r>
              <a:rPr lang="en-US" altLang="zh-CN" sz="2800" b="1" dirty="0" err="1" smtClean="0">
                <a:latin typeface="Calibri" panose="020F0502020204030204" pitchFamily="34" charset="0"/>
              </a:rPr>
              <a:t>colour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.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r>
              <a:rPr lang="en-US" altLang="zh-CN" sz="2800" b="1" dirty="0" smtClean="0">
                <a:latin typeface="Calibri" panose="020F0502020204030204" pitchFamily="34" charset="0"/>
              </a:rPr>
              <a:t>They ( like / do not like ) cakes.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7402" y="4594808"/>
            <a:ext cx="1648774" cy="634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57420" y="5173723"/>
            <a:ext cx="714380" cy="487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57" y="1772816"/>
            <a:ext cx="3480385" cy="230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72815"/>
            <a:ext cx="3384376" cy="2309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C00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41125" y="4653135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They have ( the same / different ) faces.</a:t>
            </a:r>
            <a:endParaRPr lang="en-US" altLang="zh-CN" sz="2800" b="1" dirty="0" smtClean="0">
              <a:latin typeface="Calibri" panose="020F0502020204030204" pitchFamily="34" charset="0"/>
            </a:endParaRPr>
          </a:p>
          <a:p>
            <a:r>
              <a:rPr lang="en-US" altLang="zh-CN" sz="2800" b="1" dirty="0" smtClean="0">
                <a:latin typeface="Calibri" panose="020F0502020204030204" pitchFamily="34" charset="0"/>
              </a:rPr>
              <a:t>They ( love / do not love ) their mothers.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07402" y="4773193"/>
            <a:ext cx="1432750" cy="600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036330" y="5280669"/>
            <a:ext cx="807478" cy="5245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067944" y="2754794"/>
            <a:ext cx="47527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different  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zh-CN" alt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(不同的)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600" b="1" dirty="0" smtClean="0">
                <a:latin typeface="+mn-lt"/>
                <a:cs typeface="Calibri" panose="020F0502020204030204" pitchFamily="34" charset="0"/>
              </a:rPr>
              <a:t>same 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(</a:t>
            </a:r>
            <a:r>
              <a:rPr lang="zh-CN" alt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相同的</a:t>
            </a:r>
            <a:r>
              <a:rPr lang="en-US" altLang="zh-CN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118" y="774665"/>
            <a:ext cx="851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latin typeface="+mj-lt"/>
              </a:rPr>
              <a:t>Lesson </a:t>
            </a:r>
            <a:r>
              <a:rPr lang="en-US" altLang="zh-CN" sz="4800" b="1" dirty="0" smtClean="0">
                <a:latin typeface="+mj-lt"/>
              </a:rPr>
              <a:t>3  People in the World</a:t>
            </a:r>
            <a:endParaRPr lang="zh-CN" altLang="en-US" sz="48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6222" b="75222" l="26937" r="82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9" t="31599" r="15924" b="20001"/>
          <a:stretch>
            <a:fillRect/>
          </a:stretch>
        </p:blipFill>
        <p:spPr bwMode="auto">
          <a:xfrm>
            <a:off x="-58238" y="2492896"/>
            <a:ext cx="4092380" cy="190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95536" y="1484784"/>
            <a:ext cx="8424936" cy="4968553"/>
          </a:xfrm>
          <a:prstGeom prst="roundRect">
            <a:avLst/>
          </a:prstGeom>
          <a:solidFill>
            <a:schemeClr val="bg1"/>
          </a:solidFill>
          <a:ln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764704"/>
            <a:ext cx="6624735" cy="60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Calibri" panose="020F0502020204030204" pitchFamily="34" charset="0"/>
              </a:rPr>
              <a:t>Are we all the same?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pic>
        <p:nvPicPr>
          <p:cNvPr id="1025" name="Picture 1" descr="C:\Users\ZSZ\Documents\Tencent Files\3354628250\Image\C2C\~PLA8G2FK0M8CIYR[}VYJ2Y.p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90" y="2268651"/>
            <a:ext cx="5004048" cy="4193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683568" y="1916832"/>
            <a:ext cx="2232248" cy="908876"/>
          </a:xfrm>
          <a:prstGeom prst="wedgeEllipseCallout">
            <a:avLst>
              <a:gd name="adj1" fmla="val 25985"/>
              <a:gd name="adj2" fmla="val 73788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How am I like Festus?</a:t>
            </a:r>
            <a:endParaRPr lang="zh-CN" altLang="en-US" sz="2000" b="1" dirty="0"/>
          </a:p>
        </p:txBody>
      </p:sp>
      <p:sp>
        <p:nvSpPr>
          <p:cNvPr id="9" name="椭圆形标注 8"/>
          <p:cNvSpPr/>
          <p:nvPr/>
        </p:nvSpPr>
        <p:spPr>
          <a:xfrm>
            <a:off x="6102094" y="2060848"/>
            <a:ext cx="2070306" cy="1004312"/>
          </a:xfrm>
          <a:prstGeom prst="wedgeEllipseCallout">
            <a:avLst>
              <a:gd name="adj1" fmla="val -27888"/>
              <a:gd name="adj2" fmla="val 63912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How am I like Tom?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844824"/>
          <a:ext cx="7986488" cy="4680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71882"/>
                <a:gridCol w="1703630"/>
                <a:gridCol w="1629559"/>
                <a:gridCol w="1481417"/>
              </a:tblGrid>
              <a:tr h="124622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I have a head.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My eyes are blue.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My hair is yellow.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My skin is brown.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I breathe air.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I can laugh.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latin typeface="Calibri" panose="020F0502020204030204" pitchFamily="34" charset="0"/>
                        </a:rPr>
                        <a:t>I sleep.</a:t>
                      </a:r>
                      <a:endParaRPr lang="zh-CN" altLang="en-US" sz="2400" dirty="0"/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4330" y="1196752"/>
            <a:ext cx="813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are we different? Tick(</a:t>
            </a:r>
            <a:r>
              <a:rPr lang="zh-CN" altLang="en-US" sz="2800" b="1" dirty="0" smtClean="0">
                <a:latin typeface="+mn-ea"/>
                <a:ea typeface="+mn-ea"/>
              </a:rPr>
              <a:t>√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) or cross (×).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2500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1537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24827" y="35538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5538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1537" y="355385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4827" y="40579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40579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8238" y="40579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8365" y="45619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4802" y="45619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71537" y="45619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60212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40152" y="602128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71537" y="60071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3968" y="50131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54802" y="50131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8238" y="50131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3968" y="5517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0558" y="5517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71537" y="551723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11985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31" y="1844824"/>
            <a:ext cx="11819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7" t="25117" r="27557" b="11012"/>
          <a:stretch>
            <a:fillRect/>
          </a:stretch>
        </p:blipFill>
        <p:spPr bwMode="auto">
          <a:xfrm>
            <a:off x="5695354" y="1844824"/>
            <a:ext cx="1108894" cy="121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2" t="55359" r="18734" b="18042"/>
          <a:stretch>
            <a:fillRect/>
          </a:stretch>
        </p:blipFill>
        <p:spPr bwMode="auto">
          <a:xfrm>
            <a:off x="2126893" y="-93503"/>
            <a:ext cx="5590573" cy="136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83" y="1124744"/>
            <a:ext cx="893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Morgie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 lives in Africa. How are you like </a:t>
            </a:r>
            <a:r>
              <a:rPr lang="en-US" altLang="zh-CN" sz="2800" b="1" dirty="0" err="1" smtClean="0">
                <a:latin typeface="Calibri" panose="020F0502020204030204" pitchFamily="34" charset="0"/>
              </a:rPr>
              <a:t>Morgie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? Tick (</a:t>
            </a:r>
            <a:r>
              <a:rPr lang="zh-CN" altLang="en-US" sz="2800" b="1" dirty="0" smtClean="0">
                <a:latin typeface="+mn-ea"/>
                <a:ea typeface="+mn-ea"/>
              </a:rPr>
              <a:t>√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).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71600" y="4296195"/>
            <a:ext cx="460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876" y="4757860"/>
            <a:ext cx="3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3876" y="5219525"/>
            <a:ext cx="3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875" y="5703639"/>
            <a:ext cx="3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 cstate="print"/>
          <a:srcRect l="1635" t="1036" r="831" b="2926"/>
          <a:stretch>
            <a:fillRect/>
          </a:stretch>
        </p:blipFill>
        <p:spPr bwMode="auto">
          <a:xfrm>
            <a:off x="247249" y="1906379"/>
            <a:ext cx="8583105" cy="461896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云形 15"/>
          <p:cNvSpPr/>
          <p:nvPr/>
        </p:nvSpPr>
        <p:spPr>
          <a:xfrm>
            <a:off x="467544" y="3786190"/>
            <a:ext cx="2736304" cy="288317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云形 16"/>
          <p:cNvSpPr/>
          <p:nvPr/>
        </p:nvSpPr>
        <p:spPr>
          <a:xfrm>
            <a:off x="5600719" y="2186036"/>
            <a:ext cx="2931721" cy="292895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1285852" y="4286256"/>
            <a:ext cx="1589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n-lt"/>
              </a:rPr>
              <a:t>I breathe air. </a:t>
            </a:r>
            <a:endParaRPr lang="en-US" altLang="zh-CN" sz="2000" b="1" dirty="0" smtClean="0"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85852" y="4714884"/>
            <a:ext cx="1644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drink water.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05804" y="5131370"/>
            <a:ext cx="130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grow up.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75380" y="5559998"/>
            <a:ext cx="1662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go to school.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28662" y="4286256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28662" y="4714884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8662" y="5143512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8662" y="5572140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592" y="4214818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653136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8662" y="5500702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8662" y="5072074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34266" y="2668850"/>
            <a:ext cx="1694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like animals.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27449" y="3071810"/>
            <a:ext cx="2079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don’t like to cry.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20419" y="3532946"/>
            <a:ext cx="1694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like running.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345370" y="4000504"/>
            <a:ext cx="1815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j-lt"/>
              </a:rPr>
              <a:t>I like sunshine. </a:t>
            </a:r>
            <a:endParaRPr lang="en-US" altLang="zh-CN" sz="2000" b="1" dirty="0" smtClean="0">
              <a:latin typeface="+mj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15010" y="2711770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00760" y="4000504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00760" y="3571876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000760" y="3143248"/>
            <a:ext cx="357190" cy="357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00760" y="2636912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0760" y="3068960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0760" y="3501008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00760" y="3933056"/>
            <a:ext cx="3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32" b="70984" l="27997" r="76428">
                        <a14:foregroundMark x1="73375" y1="59889" x2="73375" y2="59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3" t="50000" r="17518" b="26684"/>
          <a:stretch>
            <a:fillRect/>
          </a:stretch>
        </p:blipFill>
        <p:spPr bwMode="auto">
          <a:xfrm>
            <a:off x="1838894" y="34980"/>
            <a:ext cx="5363574" cy="116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  <p:bldP spid="31" grpId="0"/>
      <p:bldP spid="30" grpId="0"/>
      <p:bldP spid="36" grpId="0"/>
      <p:bldP spid="41" grpId="0"/>
      <p:bldP spid="42" grpId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45" b="65252" l="10549" r="89194">
                        <a14:foregroundMark x1="11456" y1="27403" x2="11456" y2="41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25073" r="10564" b="34719"/>
          <a:stretch>
            <a:fillRect/>
          </a:stretch>
        </p:blipFill>
        <p:spPr>
          <a:xfrm>
            <a:off x="299749" y="1628800"/>
            <a:ext cx="8664739" cy="510795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91" l="0" r="96888">
                        <a14:foregroundMark x1="87983" y1="60261" x2="88305" y2="66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99392"/>
            <a:ext cx="4654674" cy="153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1124744"/>
            <a:ext cx="806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Calibri" panose="020F0502020204030204" pitchFamily="34" charset="0"/>
              </a:rPr>
              <a:t>How are we all the same? Sing the song.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68" y="20608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Are We All the Same?</a:t>
            </a:r>
            <a:endParaRPr lang="zh-CN" altLang="en-US" sz="3200" b="1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4" y="2708920"/>
            <a:ext cx="8064894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Our faces may be different </a:t>
            </a:r>
            <a:r>
              <a:rPr lang="en-US" altLang="zh-CN" sz="2400" b="1" dirty="0" err="1" smtClean="0">
                <a:latin typeface="Calibri" panose="020F0502020204030204" pitchFamily="34" charset="0"/>
              </a:rPr>
              <a:t>colours</a:t>
            </a:r>
            <a:r>
              <a:rPr lang="en-US" altLang="zh-CN" sz="2400" b="1" dirty="0" smtClean="0">
                <a:latin typeface="Calibri" panose="020F0502020204030204" pitchFamily="34" charset="0"/>
              </a:rPr>
              <a:t>.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And we like to play different games.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But we laugh and we like to be happy.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And inside we are all the same.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One heart, two eyes and inside we are all the same, the same.</a:t>
            </a:r>
            <a:endParaRPr lang="en-US" altLang="zh-CN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latin typeface="Calibri" panose="020F0502020204030204" pitchFamily="34" charset="0"/>
              </a:rPr>
              <a:t>Two legs, two ears and inside we are all the same.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39" b="93011" l="3222" r="96035">
                        <a14:foregroundMark x1="10409" y1="48925" x2="11152" y2="61290"/>
                        <a14:foregroundMark x1="36183" y1="53763" x2="36803" y2="62903"/>
                        <a14:foregroundMark x1="81289" y1="67204" x2="83024" y2="6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5184576" cy="1194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576" y="2276872"/>
            <a:ext cx="7555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People in the world look different, but they are just like me.</a:t>
            </a:r>
            <a:endParaRPr lang="zh-CN" altLang="en-US" sz="2800" b="1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5480" l="0" r="100000">
                        <a14:foregroundMark x1="7404" y1="44633" x2="20588" y2="54237"/>
                        <a14:foregroundMark x1="37830" y1="43503" x2="38742" y2="52542"/>
                        <a14:foregroundMark x1="91684" y1="59887" x2="95639" y2="62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841228" cy="86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712143" y="2348880"/>
            <a:ext cx="7737020" cy="523220"/>
            <a:chOff x="1067192" y="2060848"/>
            <a:chExt cx="7737020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1475656" y="2060848"/>
              <a:ext cx="7328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+mn-lt"/>
                </a:rPr>
                <a:t>I compared different people in the world.</a:t>
              </a:r>
              <a:endParaRPr lang="zh-CN" altLang="en-US" sz="2800" b="1" dirty="0">
                <a:latin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67192" y="2142458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2183" y="2924944"/>
            <a:ext cx="7748249" cy="523220"/>
            <a:chOff x="1067232" y="2852936"/>
            <a:chExt cx="7748249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1486925" y="2852936"/>
              <a:ext cx="73285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+mn-lt"/>
                </a:rPr>
                <a:t>I talked with people from another country.</a:t>
              </a:r>
              <a:endParaRPr lang="zh-CN" altLang="en-US" sz="2800" b="1" dirty="0">
                <a:latin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67232" y="2934546"/>
              <a:ext cx="360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2080" y="23488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11" b="90889" l="30625" r="82625">
                        <a14:foregroundMark x1="68250" y1="46889" x2="69063" y2="86111"/>
                        <a14:foregroundMark x1="53875" y1="20889" x2="54250" y2="32111"/>
                        <a14:foregroundMark x1="44875" y1="29444" x2="45313" y2="27000"/>
                        <a14:foregroundMark x1="41000" y1="34000" x2="41375" y2="34111"/>
                        <a14:foregroundMark x1="64375" y1="27556" x2="64375" y2="31222"/>
                        <a14:foregroundMark x1="68500" y1="33889" x2="68500" y2="35000"/>
                        <a14:foregroundMark x1="69250" y1="37000" x2="68938" y2="35000"/>
                        <a14:foregroundMark x1="52312" y1="26222" x2="52500" y2="23111"/>
                        <a14:foregroundMark x1="50500" y1="21111" x2="51313" y2="21889"/>
                        <a14:foregroundMark x1="50250" y1="24667" x2="51188" y2="24222"/>
                        <a14:foregroundMark x1="50500" y1="27444" x2="51500" y2="26333"/>
                        <a14:foregroundMark x1="51500" y1="18000" x2="52250" y2="19667"/>
                        <a14:foregroundMark x1="53500" y1="16556" x2="54000" y2="18889"/>
                        <a14:foregroundMark x1="55750" y1="16778" x2="55750" y2="18000"/>
                        <a14:foregroundMark x1="57875" y1="17444" x2="57438" y2="18889"/>
                        <a14:foregroundMark x1="59375" y1="19444" x2="58375" y2="20667"/>
                        <a14:foregroundMark x1="58562" y1="23444" x2="59938" y2="23111"/>
                        <a14:foregroundMark x1="57938" y1="25889" x2="58875" y2="25556"/>
                        <a14:foregroundMark x1="57625" y1="27556" x2="58313" y2="28111"/>
                        <a14:foregroundMark x1="56875" y1="28667" x2="57313" y2="29333"/>
                        <a14:foregroundMark x1="66864" y1="82927" x2="65945" y2="88850"/>
                        <a14:foregroundMark x1="39239" y1="87340" x2="38583" y2="90128"/>
                        <a14:foregroundMark x1="43635" y1="87689" x2="43110" y2="89779"/>
                        <a14:foregroundMark x1="33465" y1="50523" x2="34908" y2="50174"/>
                        <a14:foregroundMark x1="40879" y1="66434" x2="43110" y2="57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30" t="14852" r="13949" b="9401"/>
          <a:stretch>
            <a:fillRect/>
          </a:stretch>
        </p:blipFill>
        <p:spPr bwMode="auto">
          <a:xfrm>
            <a:off x="6372200" y="4387179"/>
            <a:ext cx="3384376" cy="249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95736" y="2708920"/>
            <a:ext cx="1440160" cy="1440162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7545" y="818709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latin typeface="Calibri" panose="020F0502020204030204" pitchFamily="34" charset="0"/>
              </a:rPr>
              <a:t>Temu</a:t>
            </a:r>
            <a:r>
              <a:rPr lang="en-US" altLang="zh-CN" sz="2800" b="1" dirty="0" smtClean="0">
                <a:latin typeface="Calibri" panose="020F0502020204030204" pitchFamily="34" charset="0"/>
              </a:rPr>
              <a:t> lives in Australia. Make your own drawings next to his.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18101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>
                <a:latin typeface="Calibri" panose="020F0502020204030204" pitchFamily="34" charset="0"/>
              </a:rPr>
              <a:t>Temu</a:t>
            </a:r>
            <a:endParaRPr lang="zh-CN" altLang="en-US" sz="16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407707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Calibri" panose="020F0502020204030204" pitchFamily="34" charset="0"/>
              </a:rPr>
              <a:t>This is me. My name is _____.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9635"/>
            <a:ext cx="1440160" cy="1491453"/>
          </a:xfrm>
          <a:prstGeom prst="round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5425009" y="1340767"/>
            <a:ext cx="1379238" cy="1368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425010" y="2708921"/>
            <a:ext cx="1379237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436096" y="4077072"/>
            <a:ext cx="1368151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5436096" y="5465518"/>
            <a:ext cx="1368151" cy="13478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7236297" y="2708920"/>
            <a:ext cx="1368151" cy="12758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439318" y="2658398"/>
            <a:ext cx="100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n-lt"/>
              </a:rPr>
              <a:t>m</a:t>
            </a:r>
            <a:r>
              <a:rPr lang="en-US" altLang="zh-CN" sz="1600" b="1" dirty="0" smtClean="0">
                <a:latin typeface="+mn-lt"/>
              </a:rPr>
              <a:t>y friend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2448" y="1304427"/>
            <a:ext cx="10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n-lt"/>
              </a:rPr>
              <a:t>m</a:t>
            </a:r>
            <a:r>
              <a:rPr lang="en-US" altLang="zh-CN" sz="1600" b="1" dirty="0" smtClean="0">
                <a:latin typeface="+mn-lt"/>
              </a:rPr>
              <a:t>y school</a:t>
            </a:r>
            <a:endParaRPr lang="zh-CN" altLang="en-US" sz="1600" b="1" dirty="0">
              <a:latin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41955" y="4129336"/>
            <a:ext cx="1393939" cy="1376850"/>
            <a:chOff x="3357017" y="4127815"/>
            <a:chExt cx="1358998" cy="13446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017" y="4181803"/>
              <a:ext cx="1358998" cy="1290689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452363" y="4127815"/>
              <a:ext cx="565241" cy="330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+mn-lt"/>
                </a:rPr>
                <a:t>I like</a:t>
              </a:r>
              <a:endParaRPr lang="zh-CN" altLang="en-US" sz="1600" b="1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402515" y="5466710"/>
            <a:ext cx="1185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I do not like</a:t>
            </a:r>
            <a:endParaRPr lang="zh-CN" altLang="en-US" sz="1600" b="1" dirty="0">
              <a:latin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34096" y="1218237"/>
            <a:ext cx="1429198" cy="1511397"/>
            <a:chOff x="3287366" y="1219295"/>
            <a:chExt cx="1500658" cy="158578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20" y="1301162"/>
              <a:ext cx="1492404" cy="1503913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287366" y="1219295"/>
              <a:ext cx="1093848" cy="355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+mn-lt"/>
                </a:rPr>
                <a:t>my school</a:t>
              </a:r>
              <a:endParaRPr lang="zh-CN" altLang="en-US" sz="1600" b="1" dirty="0">
                <a:latin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67744" y="2708921"/>
            <a:ext cx="1267581" cy="1440160"/>
            <a:chOff x="-291095" y="2560928"/>
            <a:chExt cx="1507517" cy="179408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5457" y="2798320"/>
              <a:ext cx="1421879" cy="1556692"/>
            </a:xfrm>
            <a:prstGeom prst="round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-291095" y="2560928"/>
              <a:ext cx="1076060" cy="368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n-lt"/>
                </a:rPr>
                <a:t>m</a:t>
              </a:r>
              <a:r>
                <a:rPr lang="en-US" altLang="zh-CN" sz="1600" b="1" dirty="0" smtClean="0">
                  <a:latin typeface="+mn-lt"/>
                </a:rPr>
                <a:t>y friend</a:t>
              </a:r>
              <a:endParaRPr lang="zh-CN" altLang="en-US" sz="1600" b="1" dirty="0">
                <a:latin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32386" y="4098558"/>
            <a:ext cx="579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I like</a:t>
            </a:r>
            <a:endParaRPr lang="zh-CN" altLang="en-US" sz="1600" b="1" dirty="0">
              <a:latin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34342" y="5445224"/>
            <a:ext cx="1401554" cy="1368152"/>
            <a:chOff x="1988865" y="5168256"/>
            <a:chExt cx="1503015" cy="157311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865" y="5238353"/>
              <a:ext cx="1503015" cy="1503015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47040" y="5168256"/>
              <a:ext cx="1271545" cy="389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+mn-lt"/>
                </a:rPr>
                <a:t>I do not like</a:t>
              </a:r>
              <a:endParaRPr lang="zh-CN" altLang="en-US" sz="1600" b="1" dirty="0">
                <a:latin typeface="+mn-lt"/>
              </a:endParaRPr>
            </a:p>
          </p:txBody>
        </p:sp>
      </p:grpSp>
      <p:pic>
        <p:nvPicPr>
          <p:cNvPr id="29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32675" r="22913" b="47694"/>
          <a:stretch>
            <a:fillRect/>
          </a:stretch>
        </p:blipFill>
        <p:spPr bwMode="auto">
          <a:xfrm>
            <a:off x="1835696" y="-28301"/>
            <a:ext cx="5400601" cy="94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S 1A 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WPS 演示</Application>
  <PresentationFormat>全屏显示(4:3)</PresentationFormat>
  <Paragraphs>170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LUS 1A 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1A1 OUR SENSES</dc:title>
  <dc:creator>FLTRP</dc:creator>
  <cp:lastModifiedBy>w</cp:lastModifiedBy>
  <cp:revision>132</cp:revision>
  <dcterms:created xsi:type="dcterms:W3CDTF">2015-03-12T07:16:00Z</dcterms:created>
  <dcterms:modified xsi:type="dcterms:W3CDTF">2017-02-13T06:58:51Z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