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8" r:id="rId2"/>
    <p:sldId id="257" r:id="rId3"/>
    <p:sldId id="258" r:id="rId4"/>
    <p:sldId id="259" r:id="rId5"/>
    <p:sldId id="267" r:id="rId6"/>
    <p:sldId id="260" r:id="rId7"/>
    <p:sldId id="262" r:id="rId8"/>
    <p:sldId id="264" r:id="rId9"/>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CC66"/>
    <a:srgbClr val="FF3399"/>
    <a:srgbClr val="99FF33"/>
    <a:srgbClr val="EEE800"/>
    <a:srgbClr val="F8F2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210" y="-90"/>
      </p:cViewPr>
      <p:guideLst>
        <p:guide orient="horz" pos="2160"/>
        <p:guide pos="2880"/>
      </p:guideLst>
    </p:cSldViewPr>
  </p:slideViewPr>
  <p:notesTextViewPr>
    <p:cViewPr>
      <p:scale>
        <a:sx n="100" d="100"/>
        <a:sy n="100" d="100"/>
      </p:scale>
      <p:origin x="0" y="0"/>
    </p:cViewPr>
  </p:notesTextViewPr>
  <p:notesViewPr>
    <p:cSldViewPr>
      <p:cViewPr varScale="1">
        <p:scale>
          <a:sx n="54" d="100"/>
          <a:sy n="54" d="100"/>
        </p:scale>
        <p:origin x="-292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pitchFamily="34" charset="0"/>
              </a:defRPr>
            </a:lvl1pPr>
          </a:lstStyle>
          <a:p>
            <a:fld id="{3D7C4A5F-2AF6-46B0-9457-46FAF5E78E5F}" type="datetimeFigureOut">
              <a:rPr lang="zh-CN" altLang="en-US" smtClean="0"/>
              <a:pPr/>
              <a:t>2017-11-7</a:t>
            </a:fld>
            <a:endParaRPr lang="zh-CN" altLang="en-US" dirty="0"/>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pitchFamily="34" charset="0"/>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pitchFamily="34" charset="0"/>
              </a:defRPr>
            </a:lvl1pPr>
          </a:lstStyle>
          <a:p>
            <a:fld id="{CF1C5BAA-3E1B-41E2-92BB-8110F1BFADD1}" type="slidenum">
              <a:rPr lang="zh-CN" altLang="en-US" smtClean="0"/>
              <a:pPr/>
              <a:t>‹#›</a:t>
            </a:fld>
            <a:endParaRPr lang="zh-CN" altLang="en-US" dirty="0"/>
          </a:p>
        </p:txBody>
      </p:sp>
    </p:spTree>
    <p:extLst>
      <p:ext uri="{BB962C8B-B14F-4D97-AF65-F5344CB8AC3E}">
        <p14:creationId xmlns:p14="http://schemas.microsoft.com/office/powerpoint/2010/main" val="2743264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F1C5BAA-3E1B-41E2-92BB-8110F1BFADD1}" type="slidenum">
              <a:rPr lang="zh-CN" altLang="en-US" smtClean="0"/>
              <a:pPr/>
              <a:t>4</a:t>
            </a:fld>
            <a:endParaRPr lang="zh-CN" altLang="en-US"/>
          </a:p>
        </p:txBody>
      </p:sp>
    </p:spTree>
    <p:extLst>
      <p:ext uri="{BB962C8B-B14F-4D97-AF65-F5344CB8AC3E}">
        <p14:creationId xmlns:p14="http://schemas.microsoft.com/office/powerpoint/2010/main" val="26582145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4" name="Picture 6" descr="F:\课程资源-教案+课件\课件\单元背景色图片\SB 3B1.jpg"/>
          <p:cNvPicPr>
            <a:picLocks noChangeAspect="1" noChangeArrowheads="1"/>
          </p:cNvPicPr>
          <p:nvPr userDrawn="1"/>
        </p:nvPicPr>
        <p:blipFill>
          <a:blip r:embed="rId2">
            <a:extLst>
              <a:ext uri="{28A0092B-C50C-407E-A947-70E740481C1C}">
                <a14:useLocalDpi xmlns:a14="http://schemas.microsoft.com/office/drawing/2010/main" val="0"/>
              </a:ext>
            </a:extLst>
          </a:blip>
          <a:srcRect l="1642" t="19090" r="3421" b="26840"/>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Documents and Settings\zhoushaozhen\桌面\图片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48264" y="0"/>
            <a:ext cx="908720" cy="102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F:\课程资源-教案+课件\1A\麦米透明标.png"/>
          <p:cNvPicPr>
            <a:picLocks noChangeAspect="1" noChangeArrowheads="1"/>
          </p:cNvPicPr>
          <p:nvPr userDrawn="1"/>
        </p:nvPicPr>
        <p:blipFill>
          <a:blip r:embed="rId4">
            <a:extLst>
              <a:ext uri="{28A0092B-C50C-407E-A947-70E740481C1C}">
                <a14:useLocalDpi xmlns:a14="http://schemas.microsoft.com/office/drawing/2010/main" val="0"/>
              </a:ext>
            </a:extLst>
          </a:blip>
          <a:srcRect r="15440" b="27303"/>
          <a:stretch>
            <a:fillRect/>
          </a:stretch>
        </p:blipFill>
        <p:spPr bwMode="auto">
          <a:xfrm>
            <a:off x="7812360" y="142875"/>
            <a:ext cx="1331640" cy="579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日期占位符 3"/>
          <p:cNvSpPr>
            <a:spLocks noGrp="1"/>
          </p:cNvSpPr>
          <p:nvPr>
            <p:ph type="dt" sz="half" idx="10"/>
          </p:nvPr>
        </p:nvSpPr>
        <p:spPr/>
        <p:txBody>
          <a:bodyPr/>
          <a:lstStyle>
            <a:lvl1pPr>
              <a:defRPr/>
            </a:lvl1pPr>
          </a:lstStyle>
          <a:p>
            <a:pPr>
              <a:defRPr/>
            </a:pPr>
            <a:fld id="{5BF75F08-E40A-4DB4-8D07-19B06A3C1C01}" type="datetimeFigureOut">
              <a:rPr lang="zh-CN" altLang="en-US"/>
              <a:pPr>
                <a:defRPr/>
              </a:pPr>
              <a:t>2017-11-7</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pPr>
              <a:defRPr/>
            </a:pPr>
            <a:fld id="{AE694D39-0057-4E3E-9456-6E506B19DE36}" type="slidenum">
              <a:rPr lang="zh-CN" altLang="en-US"/>
              <a:pPr>
                <a:defRPr/>
              </a:pPr>
              <a:t>‹#›</a:t>
            </a:fld>
            <a:endParaRPr lang="zh-CN" altLang="en-US"/>
          </a:p>
        </p:txBody>
      </p:sp>
      <p:pic>
        <p:nvPicPr>
          <p:cNvPr id="11" name="Picture 2"/>
          <p:cNvPicPr>
            <a:picLocks noChangeAspect="1" noChangeArrowheads="1"/>
          </p:cNvPicPr>
          <p:nvPr userDrawn="1"/>
        </p:nvPicPr>
        <p:blipFill rotWithShape="1">
          <a:blip r:embed="rId5" cstate="print">
            <a:extLst>
              <a:ext uri="{BEBA8EAE-BF5A-486C-A8C5-ECC9F3942E4B}">
                <a14:imgProps xmlns:a14="http://schemas.microsoft.com/office/drawing/2010/main">
                  <a14:imgLayer r:embed="rId6">
                    <a14:imgEffect>
                      <a14:backgroundRemoval t="39000" b="84444" l="44250" r="89750"/>
                    </a14:imgEffect>
                  </a14:imgLayer>
                </a14:imgProps>
              </a:ext>
              <a:ext uri="{28A0092B-C50C-407E-A947-70E740481C1C}">
                <a14:useLocalDpi xmlns:a14="http://schemas.microsoft.com/office/drawing/2010/main" val="0"/>
              </a:ext>
            </a:extLst>
          </a:blip>
          <a:srcRect l="42643" t="38095" r="5000" b="13778"/>
          <a:stretch/>
        </p:blipFill>
        <p:spPr bwMode="auto">
          <a:xfrm>
            <a:off x="-180528" y="-171400"/>
            <a:ext cx="2216648" cy="11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670286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CA54CC7B-CCD4-49D1-BC5B-BDB3FA87A91C}" type="datetimeFigureOut">
              <a:rPr lang="zh-CN" altLang="en-US"/>
              <a:pPr>
                <a:defRPr/>
              </a:pPr>
              <a:t>2017-11-7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87C82E8F-59E2-479C-8979-5DB026146325}"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78"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8.png"/><Relationship Id="rId5" Type="http://schemas.microsoft.com/office/2007/relationships/hdphoto" Target="../media/hdphoto4.wdp"/><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1.xml"/><Relationship Id="rId5" Type="http://schemas.microsoft.com/office/2007/relationships/hdphoto" Target="../media/hdphoto6.wdp"/><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8.wdp"/><Relationship Id="rId5" Type="http://schemas.openxmlformats.org/officeDocument/2006/relationships/image" Target="../media/image12.png"/><Relationship Id="rId4" Type="http://schemas.microsoft.com/office/2007/relationships/hdphoto" Target="../media/hdphoto7.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9.wdp"/><Relationship Id="rId7" Type="http://schemas.microsoft.com/office/2007/relationships/hdphoto" Target="../media/hdphoto11.wdp"/><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5.png"/><Relationship Id="rId5" Type="http://schemas.microsoft.com/office/2007/relationships/hdphoto" Target="../media/hdphoto10.wdp"/><Relationship Id="rId4" Type="http://schemas.openxmlformats.org/officeDocument/2006/relationships/image" Target="../media/image14.png"/><Relationship Id="rId9" Type="http://schemas.microsoft.com/office/2007/relationships/hdphoto" Target="../media/hdphoto12.wdp"/></Relationships>
</file>

<file path=ppt/slides/_rels/slide7.xml.rels><?xml version="1.0" encoding="UTF-8" standalone="yes"?>
<Relationships xmlns="http://schemas.openxmlformats.org/package/2006/relationships"><Relationship Id="rId3" Type="http://schemas.microsoft.com/office/2007/relationships/hdphoto" Target="../media/hdphoto9.wdp"/><Relationship Id="rId7" Type="http://schemas.microsoft.com/office/2007/relationships/hdphoto" Target="../media/hdphoto14.wdp"/><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8.png"/><Relationship Id="rId5" Type="http://schemas.microsoft.com/office/2007/relationships/hdphoto" Target="../media/hdphoto13.wdp"/><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692696" y="1060443"/>
            <a:ext cx="7200800" cy="5029069"/>
          </a:xfrm>
          <a:prstGeom prst="rect">
            <a:avLst/>
          </a:prstGeom>
          <a:noFill/>
          <a:ln>
            <a:noFill/>
          </a:ln>
        </p:spPr>
        <p:txBody>
          <a:bodyPr wrap="square">
            <a:spAutoFit/>
            <a:scene3d>
              <a:camera prst="orthographicFront"/>
              <a:lightRig rig="soft" dir="tl">
                <a:rot lat="0" lon="0" rev="0"/>
              </a:lightRig>
            </a:scene3d>
            <a:sp3d contourW="25400" prstMaterial="matte">
              <a:contourClr>
                <a:schemeClr val="accent2">
                  <a:tint val="20000"/>
                </a:schemeClr>
              </a:contourClr>
            </a:sp3d>
          </a:bodyPr>
          <a:lstStyle/>
          <a:p>
            <a:pPr algn="ctr" fontAlgn="auto">
              <a:lnSpc>
                <a:spcPct val="150000"/>
              </a:lnSpc>
              <a:spcBef>
                <a:spcPts val="0"/>
              </a:spcBef>
              <a:spcAft>
                <a:spcPts val="0"/>
              </a:spcAft>
              <a:defRPr/>
            </a:pPr>
            <a:r>
              <a:rPr lang="en-US" altLang="zh-CN" sz="7200" b="1" spc="50" dirty="0">
                <a:ln w="11430"/>
                <a:solidFill>
                  <a:schemeClr val="bg1"/>
                </a:solidFill>
                <a:effectLst>
                  <a:outerShdw blurRad="38100" dist="38100" dir="2700000" algn="tl">
                    <a:srgbClr val="000000">
                      <a:alpha val="43137"/>
                    </a:srgbClr>
                  </a:outerShdw>
                </a:effectLst>
                <a:latin typeface="+mj-lt"/>
              </a:rPr>
              <a:t>U</a:t>
            </a:r>
            <a:r>
              <a:rPr lang="en-US" altLang="zh-CN" sz="6600" b="1" spc="50" dirty="0">
                <a:ln w="11430"/>
                <a:solidFill>
                  <a:schemeClr val="bg1"/>
                </a:solidFill>
                <a:effectLst>
                  <a:outerShdw blurRad="38100" dist="38100" dir="2700000" algn="tl">
                    <a:srgbClr val="000000">
                      <a:alpha val="43137"/>
                    </a:srgbClr>
                  </a:outerShdw>
                </a:effectLst>
                <a:latin typeface="+mj-lt"/>
              </a:rPr>
              <a:t>NIT </a:t>
            </a:r>
            <a:r>
              <a:rPr lang="en-US" altLang="zh-CN" sz="6600" b="1" spc="50" dirty="0" smtClean="0">
                <a:ln w="11430"/>
                <a:solidFill>
                  <a:schemeClr val="bg1"/>
                </a:solidFill>
                <a:effectLst>
                  <a:outerShdw blurRad="38100" dist="38100" dir="2700000" algn="tl">
                    <a:srgbClr val="000000">
                      <a:alpha val="43137"/>
                    </a:srgbClr>
                  </a:outerShdw>
                </a:effectLst>
                <a:latin typeface="+mj-lt"/>
              </a:rPr>
              <a:t>1</a:t>
            </a:r>
            <a:r>
              <a:rPr lang="en-US" altLang="zh-CN" sz="7200" b="1" spc="50" dirty="0" smtClean="0">
                <a:ln w="11430"/>
                <a:solidFill>
                  <a:schemeClr val="bg1"/>
                </a:solidFill>
                <a:effectLst>
                  <a:outerShdw blurRad="38100" dist="38100" dir="2700000" algn="tl">
                    <a:srgbClr val="000000">
                      <a:alpha val="43137"/>
                    </a:srgbClr>
                  </a:outerShdw>
                </a:effectLst>
                <a:latin typeface="+mn-lt"/>
                <a:ea typeface="+mn-ea"/>
              </a:rPr>
              <a:t> </a:t>
            </a:r>
            <a:endParaRPr lang="en-US" altLang="zh-CN" sz="7200" b="1" spc="50" dirty="0">
              <a:ln w="11430"/>
              <a:solidFill>
                <a:schemeClr val="bg1"/>
              </a:solidFill>
              <a:effectLst>
                <a:outerShdw blurRad="38100" dist="38100" dir="2700000" algn="tl">
                  <a:srgbClr val="000000">
                    <a:alpha val="43137"/>
                  </a:srgbClr>
                </a:outerShdw>
              </a:effectLst>
              <a:latin typeface="+mn-lt"/>
              <a:ea typeface="+mn-ea"/>
            </a:endParaRPr>
          </a:p>
          <a:p>
            <a:pPr algn="ctr">
              <a:lnSpc>
                <a:spcPct val="80000"/>
              </a:lnSpc>
              <a:defRPr/>
            </a:pPr>
            <a:r>
              <a:rPr lang="en-US" altLang="zh-CN" sz="8800" b="1" dirty="0" smtClean="0">
                <a:ln w="28575">
                  <a:solidFill>
                    <a:srgbClr val="00B050"/>
                  </a:solidFill>
                </a:ln>
                <a:solidFill>
                  <a:srgbClr val="FFFF00"/>
                </a:solidFill>
                <a:effectLst>
                  <a:outerShdw blurRad="50800" dist="50800" dir="2580000" algn="ctr" rotWithShape="0">
                    <a:schemeClr val="tx1"/>
                  </a:outerShdw>
                </a:effectLst>
                <a:latin typeface="+mn-lt"/>
                <a:ea typeface="宋体" pitchFamily="2" charset="-122"/>
              </a:rPr>
              <a:t>Y</a:t>
            </a:r>
            <a:r>
              <a:rPr lang="en-US" altLang="zh-CN" sz="7200" b="1" dirty="0" smtClean="0">
                <a:ln w="28575">
                  <a:solidFill>
                    <a:srgbClr val="00B050"/>
                  </a:solidFill>
                </a:ln>
                <a:solidFill>
                  <a:srgbClr val="FFFF00"/>
                </a:solidFill>
                <a:effectLst>
                  <a:outerShdw blurRad="50800" dist="50800" dir="2580000" algn="ctr" rotWithShape="0">
                    <a:schemeClr val="tx1"/>
                  </a:outerShdw>
                </a:effectLst>
                <a:latin typeface="+mn-lt"/>
                <a:ea typeface="宋体" pitchFamily="2" charset="-122"/>
              </a:rPr>
              <a:t>OU AND </a:t>
            </a:r>
            <a:endParaRPr lang="en-US" altLang="zh-CN" sz="7200" b="1" dirty="0">
              <a:ln w="28575">
                <a:solidFill>
                  <a:srgbClr val="00B050"/>
                </a:solidFill>
              </a:ln>
              <a:solidFill>
                <a:srgbClr val="FFFF00"/>
              </a:solidFill>
              <a:effectLst>
                <a:outerShdw blurRad="50800" dist="50800" dir="2580000" algn="ctr" rotWithShape="0">
                  <a:schemeClr val="tx1"/>
                </a:outerShdw>
              </a:effectLst>
              <a:latin typeface="+mn-lt"/>
              <a:ea typeface="宋体" pitchFamily="2" charset="-122"/>
            </a:endParaRPr>
          </a:p>
          <a:p>
            <a:pPr algn="ctr">
              <a:lnSpc>
                <a:spcPct val="80000"/>
              </a:lnSpc>
              <a:defRPr/>
            </a:pPr>
            <a:r>
              <a:rPr lang="en-US" altLang="zh-CN" sz="8800" b="1" dirty="0">
                <a:ln w="28575">
                  <a:solidFill>
                    <a:srgbClr val="00B050"/>
                  </a:solidFill>
                </a:ln>
                <a:solidFill>
                  <a:srgbClr val="FFFF00"/>
                </a:solidFill>
                <a:effectLst>
                  <a:outerShdw blurRad="50800" dist="50800" dir="2580000" algn="ctr" rotWithShape="0">
                    <a:schemeClr val="tx1"/>
                  </a:outerShdw>
                </a:effectLst>
                <a:latin typeface="+mn-lt"/>
                <a:ea typeface="宋体" pitchFamily="2" charset="-122"/>
              </a:rPr>
              <a:t>M</a:t>
            </a:r>
            <a:r>
              <a:rPr lang="en-US" altLang="zh-CN" sz="7200" b="1" dirty="0">
                <a:ln w="28575">
                  <a:solidFill>
                    <a:srgbClr val="00B050"/>
                  </a:solidFill>
                </a:ln>
                <a:solidFill>
                  <a:srgbClr val="FFFF00"/>
                </a:solidFill>
                <a:effectLst>
                  <a:outerShdw blurRad="50800" dist="50800" dir="2580000" algn="ctr" rotWithShape="0">
                    <a:schemeClr val="tx1"/>
                  </a:outerShdw>
                </a:effectLst>
                <a:latin typeface="+mn-lt"/>
                <a:ea typeface="宋体" pitchFamily="2" charset="-122"/>
              </a:rPr>
              <a:t>E</a:t>
            </a:r>
          </a:p>
          <a:p>
            <a:pPr algn="ctr" fontAlgn="auto">
              <a:lnSpc>
                <a:spcPct val="200000"/>
              </a:lnSpc>
              <a:spcBef>
                <a:spcPts val="0"/>
              </a:spcBef>
              <a:spcAft>
                <a:spcPts val="0"/>
              </a:spcAft>
              <a:defRPr/>
            </a:pPr>
            <a:r>
              <a:rPr lang="zh-CN" altLang="en-US" sz="3600" b="1" spc="50" dirty="0" smtClean="0">
                <a:ln w="11430"/>
                <a:effectLst>
                  <a:outerShdw blurRad="38100" dist="38100" dir="2700000" algn="tl">
                    <a:srgbClr val="000000">
                      <a:alpha val="43137"/>
                    </a:srgbClr>
                  </a:outerShdw>
                </a:effectLst>
                <a:latin typeface="Calibri" pitchFamily="34" charset="0"/>
              </a:rPr>
              <a:t>你和我</a:t>
            </a:r>
            <a:endParaRPr lang="zh-CN" altLang="en-US" sz="3600" b="1" spc="50" dirty="0">
              <a:ln w="11430"/>
              <a:effectLst>
                <a:outerShdw blurRad="38100" dist="38100" dir="2700000" algn="tl">
                  <a:srgbClr val="000000">
                    <a:alpha val="43137"/>
                  </a:srgbClr>
                </a:outerShdw>
              </a:effectLst>
              <a:latin typeface="Calibri" pitchFamily="34" charset="0"/>
            </a:endParaRPr>
          </a:p>
        </p:txBody>
      </p:sp>
      <p:pic>
        <p:nvPicPr>
          <p:cNvPr id="7"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7702" b="87884" l="22780" r="100000">
                        <a14:foregroundMark x1="31583" y1="60125" x2="33900" y2="61092"/>
                      </a14:backgroundRemoval>
                    </a14:imgEffect>
                  </a14:imgLayer>
                </a14:imgProps>
              </a:ext>
              <a:ext uri="{28A0092B-C50C-407E-A947-70E740481C1C}">
                <a14:useLocalDpi xmlns:a14="http://schemas.microsoft.com/office/drawing/2010/main" val="0"/>
              </a:ext>
            </a:extLst>
          </a:blip>
          <a:srcRect l="21647" t="27890" b="12210"/>
          <a:stretch/>
        </p:blipFill>
        <p:spPr bwMode="auto">
          <a:xfrm>
            <a:off x="3687362" y="1412776"/>
            <a:ext cx="5456638" cy="5662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71508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2503215152"/>
              </p:ext>
            </p:extLst>
          </p:nvPr>
        </p:nvGraphicFramePr>
        <p:xfrm>
          <a:off x="1403648" y="4385091"/>
          <a:ext cx="6096000" cy="1828800"/>
        </p:xfrm>
        <a:graphic>
          <a:graphicData uri="http://schemas.openxmlformats.org/drawingml/2006/table">
            <a:tbl>
              <a:tblPr firstRow="1" bandRow="1">
                <a:tableStyleId>{93296810-A885-4BE3-A3E7-6D5BEEA58F35}</a:tableStyleId>
              </a:tblPr>
              <a:tblGrid>
                <a:gridCol w="3048000"/>
                <a:gridCol w="3048000"/>
              </a:tblGrid>
              <a:tr h="370840">
                <a:tc>
                  <a:txBody>
                    <a:bodyPr/>
                    <a:lstStyle/>
                    <a:p>
                      <a:r>
                        <a:rPr lang="en-US" altLang="zh-CN" sz="2400" dirty="0" smtClean="0">
                          <a:solidFill>
                            <a:schemeClr val="accent6">
                              <a:lumMod val="75000"/>
                            </a:schemeClr>
                          </a:solidFill>
                        </a:rPr>
                        <a:t>Who has the same…</a:t>
                      </a:r>
                      <a:endParaRPr lang="zh-CN" altLang="en-US" sz="2400" dirty="0">
                        <a:solidFill>
                          <a:schemeClr val="accent6">
                            <a:lumMod val="75000"/>
                          </a:schemeClr>
                        </a:solidFill>
                      </a:endParaRPr>
                    </a:p>
                  </a:txBody>
                  <a:tcPr>
                    <a:solidFill>
                      <a:srgbClr val="FFCC66"/>
                    </a:solidFill>
                  </a:tcPr>
                </a:tc>
                <a:tc>
                  <a:txBody>
                    <a:bodyPr/>
                    <a:lstStyle/>
                    <a:p>
                      <a:endParaRPr lang="zh-CN" altLang="en-US" dirty="0"/>
                    </a:p>
                  </a:txBody>
                  <a:tcPr>
                    <a:solidFill>
                      <a:srgbClr val="FFCC66"/>
                    </a:solidFill>
                  </a:tcPr>
                </a:tc>
              </a:tr>
              <a:tr h="370840">
                <a:tc>
                  <a:txBody>
                    <a:bodyPr/>
                    <a:lstStyle/>
                    <a:p>
                      <a:r>
                        <a:rPr lang="en-US" altLang="zh-CN" sz="2400" b="1" dirty="0" smtClean="0"/>
                        <a:t>Hair</a:t>
                      </a:r>
                      <a:r>
                        <a:rPr lang="en-US" altLang="zh-CN" sz="2400" b="1" baseline="0" dirty="0" smtClean="0"/>
                        <a:t> </a:t>
                      </a:r>
                      <a:r>
                        <a:rPr lang="en-US" altLang="zh-CN" sz="2400" b="1" baseline="0" dirty="0" err="1" smtClean="0"/>
                        <a:t>colour</a:t>
                      </a:r>
                      <a:endParaRPr lang="en-US" altLang="zh-CN" sz="2400" b="1" baseline="0" dirty="0" smtClean="0"/>
                    </a:p>
                  </a:txBody>
                  <a:tcPr>
                    <a:solidFill>
                      <a:srgbClr val="FFFF99"/>
                    </a:solidFill>
                  </a:tcPr>
                </a:tc>
                <a:tc>
                  <a:txBody>
                    <a:bodyPr/>
                    <a:lstStyle/>
                    <a:p>
                      <a:endParaRPr lang="zh-CN" altLang="en-US" dirty="0"/>
                    </a:p>
                  </a:txBody>
                  <a:tcPr>
                    <a:solidFill>
                      <a:srgbClr val="FFFF99"/>
                    </a:solidFill>
                  </a:tcPr>
                </a:tc>
              </a:tr>
              <a:tr h="370840">
                <a:tc>
                  <a:txBody>
                    <a:bodyPr/>
                    <a:lstStyle/>
                    <a:p>
                      <a:r>
                        <a:rPr lang="en-US" altLang="zh-CN" sz="2400" b="1" dirty="0" smtClean="0"/>
                        <a:t>Skin </a:t>
                      </a:r>
                      <a:r>
                        <a:rPr lang="en-US" altLang="zh-CN" sz="2400" b="1" dirty="0" err="1" smtClean="0"/>
                        <a:t>colour</a:t>
                      </a:r>
                      <a:endParaRPr lang="zh-CN" altLang="en-US" sz="2400" b="1" dirty="0"/>
                    </a:p>
                  </a:txBody>
                  <a:tcPr>
                    <a:solidFill>
                      <a:srgbClr val="FFFF99"/>
                    </a:solidFill>
                  </a:tcPr>
                </a:tc>
                <a:tc>
                  <a:txBody>
                    <a:bodyPr/>
                    <a:lstStyle/>
                    <a:p>
                      <a:endParaRPr lang="zh-CN" altLang="en-US" dirty="0"/>
                    </a:p>
                  </a:txBody>
                  <a:tcPr>
                    <a:solidFill>
                      <a:srgbClr val="FFFF99"/>
                    </a:solidFill>
                  </a:tcPr>
                </a:tc>
              </a:tr>
              <a:tr h="370840">
                <a:tc>
                  <a:txBody>
                    <a:bodyPr/>
                    <a:lstStyle/>
                    <a:p>
                      <a:r>
                        <a:rPr lang="en-US" altLang="zh-CN" sz="2400" b="1" dirty="0" smtClean="0"/>
                        <a:t>Shirt </a:t>
                      </a:r>
                      <a:r>
                        <a:rPr lang="en-US" altLang="zh-CN" sz="2400" b="1" dirty="0" err="1" smtClean="0"/>
                        <a:t>colour</a:t>
                      </a:r>
                      <a:endParaRPr lang="zh-CN" altLang="en-US" sz="2400" b="1" dirty="0"/>
                    </a:p>
                  </a:txBody>
                  <a:tcPr>
                    <a:solidFill>
                      <a:srgbClr val="FFFF99"/>
                    </a:solidFill>
                  </a:tcPr>
                </a:tc>
                <a:tc>
                  <a:txBody>
                    <a:bodyPr/>
                    <a:lstStyle/>
                    <a:p>
                      <a:endParaRPr lang="zh-CN" altLang="en-US" dirty="0"/>
                    </a:p>
                  </a:txBody>
                  <a:tcPr>
                    <a:solidFill>
                      <a:srgbClr val="FFFF99"/>
                    </a:solidFill>
                  </a:tcPr>
                </a:tc>
              </a:tr>
            </a:tbl>
          </a:graphicData>
        </a:graphic>
      </p:graphicFrame>
      <p:sp>
        <p:nvSpPr>
          <p:cNvPr id="3" name="TextBox 2"/>
          <p:cNvSpPr txBox="1"/>
          <p:nvPr/>
        </p:nvSpPr>
        <p:spPr>
          <a:xfrm>
            <a:off x="1403648" y="1124744"/>
            <a:ext cx="7988110" cy="523220"/>
          </a:xfrm>
          <a:prstGeom prst="rect">
            <a:avLst/>
          </a:prstGeom>
          <a:noFill/>
        </p:spPr>
        <p:txBody>
          <a:bodyPr wrap="square" rtlCol="0">
            <a:spAutoFit/>
          </a:bodyPr>
          <a:lstStyle/>
          <a:p>
            <a:r>
              <a:rPr lang="en-US" altLang="zh-CN" sz="2800" b="1" dirty="0" smtClean="0">
                <a:latin typeface="Calibri" pitchFamily="34" charset="0"/>
              </a:rPr>
              <a:t>How are they the same? Write the letters.</a:t>
            </a:r>
            <a:endParaRPr lang="zh-CN" altLang="en-US" sz="2800" b="1" dirty="0">
              <a:latin typeface="Calibri" pitchFamily="34" charset="0"/>
            </a:endParaRPr>
          </a:p>
        </p:txBody>
      </p:sp>
      <p:pic>
        <p:nvPicPr>
          <p:cNvPr id="7171"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95536" y="941513"/>
            <a:ext cx="1008112" cy="905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4751" y1="93316" x2="93260" y2="93573"/>
                        <a14:foregroundMark x1="14475" y1="83548" x2="85193" y2="83548"/>
                      </a14:backgroundRemoval>
                    </a14:imgEffect>
                  </a14:imgLayer>
                </a14:imgProps>
              </a:ext>
              <a:ext uri="{28A0092B-C50C-407E-A947-70E740481C1C}">
                <a14:useLocalDpi xmlns:a14="http://schemas.microsoft.com/office/drawing/2010/main" val="0"/>
              </a:ext>
            </a:extLst>
          </a:blip>
          <a:srcRect/>
          <a:stretch>
            <a:fillRect/>
          </a:stretch>
        </p:blipFill>
        <p:spPr bwMode="auto">
          <a:xfrm>
            <a:off x="1092602" y="1601005"/>
            <a:ext cx="6564950" cy="2821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092602" y="6218148"/>
            <a:ext cx="7988110" cy="523220"/>
          </a:xfrm>
          <a:prstGeom prst="rect">
            <a:avLst/>
          </a:prstGeom>
          <a:noFill/>
        </p:spPr>
        <p:txBody>
          <a:bodyPr wrap="square" rtlCol="0">
            <a:spAutoFit/>
          </a:bodyPr>
          <a:lstStyle/>
          <a:p>
            <a:r>
              <a:rPr lang="en-US" altLang="zh-CN" sz="2800" b="1" dirty="0" smtClean="0">
                <a:latin typeface="Calibri" pitchFamily="34" charset="0"/>
              </a:rPr>
              <a:t>Who might be brother and sister? Circle them.</a:t>
            </a:r>
            <a:endParaRPr lang="zh-CN" altLang="en-US" sz="2800" b="1" dirty="0">
              <a:latin typeface="Calibri" pitchFamily="34" charset="0"/>
            </a:endParaRPr>
          </a:p>
        </p:txBody>
      </p:sp>
      <p:sp>
        <p:nvSpPr>
          <p:cNvPr id="2" name="TextBox 1"/>
          <p:cNvSpPr txBox="1"/>
          <p:nvPr/>
        </p:nvSpPr>
        <p:spPr>
          <a:xfrm>
            <a:off x="5292080" y="4829090"/>
            <a:ext cx="1080120" cy="461665"/>
          </a:xfrm>
          <a:prstGeom prst="rect">
            <a:avLst/>
          </a:prstGeom>
          <a:noFill/>
        </p:spPr>
        <p:txBody>
          <a:bodyPr wrap="square" rtlCol="0">
            <a:spAutoFit/>
          </a:bodyPr>
          <a:lstStyle/>
          <a:p>
            <a:pPr algn="ctr"/>
            <a:r>
              <a:rPr lang="en-US" altLang="zh-CN" sz="2400" b="1" dirty="0" smtClean="0">
                <a:solidFill>
                  <a:srgbClr val="FF0000"/>
                </a:solidFill>
                <a:latin typeface="Calibri" pitchFamily="34" charset="0"/>
              </a:rPr>
              <a:t>A B D</a:t>
            </a:r>
            <a:endParaRPr lang="zh-CN" altLang="en-US" sz="2400" b="1" dirty="0">
              <a:solidFill>
                <a:srgbClr val="FF0000"/>
              </a:solidFill>
              <a:latin typeface="Calibri" pitchFamily="34" charset="0"/>
            </a:endParaRPr>
          </a:p>
        </p:txBody>
      </p:sp>
      <p:sp>
        <p:nvSpPr>
          <p:cNvPr id="9" name="TextBox 8"/>
          <p:cNvSpPr txBox="1"/>
          <p:nvPr/>
        </p:nvSpPr>
        <p:spPr>
          <a:xfrm>
            <a:off x="4860032" y="5271591"/>
            <a:ext cx="1080120" cy="461665"/>
          </a:xfrm>
          <a:prstGeom prst="rect">
            <a:avLst/>
          </a:prstGeom>
          <a:noFill/>
        </p:spPr>
        <p:txBody>
          <a:bodyPr wrap="square" rtlCol="0">
            <a:spAutoFit/>
          </a:bodyPr>
          <a:lstStyle/>
          <a:p>
            <a:pPr algn="ctr"/>
            <a:r>
              <a:rPr lang="en-US" altLang="zh-CN" sz="2400" b="1" dirty="0" smtClean="0">
                <a:solidFill>
                  <a:srgbClr val="FF0000"/>
                </a:solidFill>
                <a:latin typeface="Calibri" pitchFamily="34" charset="0"/>
              </a:rPr>
              <a:t>A B</a:t>
            </a:r>
            <a:endParaRPr lang="zh-CN" altLang="en-US" sz="2400" b="1" dirty="0">
              <a:solidFill>
                <a:srgbClr val="FF0000"/>
              </a:solidFill>
              <a:latin typeface="Calibri" pitchFamily="34" charset="0"/>
            </a:endParaRPr>
          </a:p>
        </p:txBody>
      </p:sp>
      <p:sp>
        <p:nvSpPr>
          <p:cNvPr id="10" name="TextBox 9"/>
          <p:cNvSpPr txBox="1"/>
          <p:nvPr/>
        </p:nvSpPr>
        <p:spPr>
          <a:xfrm>
            <a:off x="5796136" y="5271591"/>
            <a:ext cx="1080120" cy="461665"/>
          </a:xfrm>
          <a:prstGeom prst="rect">
            <a:avLst/>
          </a:prstGeom>
          <a:noFill/>
        </p:spPr>
        <p:txBody>
          <a:bodyPr wrap="square" rtlCol="0">
            <a:spAutoFit/>
          </a:bodyPr>
          <a:lstStyle/>
          <a:p>
            <a:pPr algn="ctr"/>
            <a:r>
              <a:rPr lang="en-US" altLang="zh-CN" sz="2400" b="1" dirty="0" smtClean="0">
                <a:solidFill>
                  <a:srgbClr val="FF0000"/>
                </a:solidFill>
                <a:latin typeface="Calibri" pitchFamily="34" charset="0"/>
              </a:rPr>
              <a:t>C D</a:t>
            </a:r>
            <a:endParaRPr lang="zh-CN" altLang="en-US" sz="2400" b="1" dirty="0">
              <a:solidFill>
                <a:srgbClr val="FF0000"/>
              </a:solidFill>
              <a:latin typeface="Calibri" pitchFamily="34" charset="0"/>
            </a:endParaRPr>
          </a:p>
        </p:txBody>
      </p:sp>
      <p:sp>
        <p:nvSpPr>
          <p:cNvPr id="11" name="TextBox 10"/>
          <p:cNvSpPr txBox="1"/>
          <p:nvPr/>
        </p:nvSpPr>
        <p:spPr>
          <a:xfrm>
            <a:off x="5292080" y="5775647"/>
            <a:ext cx="1080120" cy="461665"/>
          </a:xfrm>
          <a:prstGeom prst="rect">
            <a:avLst/>
          </a:prstGeom>
          <a:noFill/>
        </p:spPr>
        <p:txBody>
          <a:bodyPr wrap="square" rtlCol="0">
            <a:spAutoFit/>
          </a:bodyPr>
          <a:lstStyle/>
          <a:p>
            <a:pPr algn="ctr"/>
            <a:r>
              <a:rPr lang="en-US" altLang="zh-CN" sz="2400" b="1" dirty="0" smtClean="0">
                <a:solidFill>
                  <a:srgbClr val="FF0000"/>
                </a:solidFill>
                <a:latin typeface="Calibri" pitchFamily="34" charset="0"/>
              </a:rPr>
              <a:t>A C</a:t>
            </a:r>
            <a:endParaRPr lang="zh-CN" altLang="en-US" sz="2400" b="1" dirty="0">
              <a:solidFill>
                <a:srgbClr val="FF0000"/>
              </a:solidFill>
              <a:latin typeface="Calibri" pitchFamily="34" charset="0"/>
            </a:endParaRPr>
          </a:p>
        </p:txBody>
      </p:sp>
      <p:sp>
        <p:nvSpPr>
          <p:cNvPr id="4" name="椭圆 3"/>
          <p:cNvSpPr/>
          <p:nvPr/>
        </p:nvSpPr>
        <p:spPr>
          <a:xfrm>
            <a:off x="1403648" y="1739594"/>
            <a:ext cx="2808312" cy="24244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4516038" y="1739594"/>
            <a:ext cx="2808312" cy="24244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633" t="28355" r="4304" b="34244"/>
          <a:stretch/>
        </p:blipFill>
        <p:spPr bwMode="auto">
          <a:xfrm>
            <a:off x="2123728" y="-183840"/>
            <a:ext cx="4917820" cy="130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57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0" grpId="0"/>
      <p:bldP spid="11" grpId="0"/>
      <p:bldP spid="4"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67438" y="1268760"/>
            <a:ext cx="952809" cy="990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403648" y="1455166"/>
            <a:ext cx="4464496" cy="1609030"/>
          </a:xfrm>
          <a:prstGeom prst="rect">
            <a:avLst/>
          </a:prstGeom>
          <a:noFill/>
        </p:spPr>
        <p:txBody>
          <a:bodyPr wrap="square" rtlCol="0">
            <a:spAutoFit/>
          </a:bodyPr>
          <a:lstStyle/>
          <a:p>
            <a:pPr>
              <a:lnSpc>
                <a:spcPct val="120000"/>
              </a:lnSpc>
            </a:pPr>
            <a:r>
              <a:rPr lang="en-US" altLang="zh-CN" sz="2800" b="1" dirty="0" smtClean="0">
                <a:latin typeface="Calibri" pitchFamily="34" charset="0"/>
              </a:rPr>
              <a:t>How tall is Mary? ____</a:t>
            </a:r>
          </a:p>
          <a:p>
            <a:pPr>
              <a:lnSpc>
                <a:spcPct val="120000"/>
              </a:lnSpc>
            </a:pPr>
            <a:r>
              <a:rPr lang="en-US" altLang="zh-CN" sz="2800" b="1" dirty="0" smtClean="0">
                <a:latin typeface="Calibri" pitchFamily="34" charset="0"/>
              </a:rPr>
              <a:t>How tall will Mary be one </a:t>
            </a:r>
          </a:p>
          <a:p>
            <a:pPr>
              <a:lnSpc>
                <a:spcPct val="120000"/>
              </a:lnSpc>
            </a:pPr>
            <a:r>
              <a:rPr lang="en-US" altLang="zh-CN" sz="2800" b="1" dirty="0" smtClean="0">
                <a:latin typeface="Calibri" pitchFamily="34" charset="0"/>
              </a:rPr>
              <a:t>year from now? ____</a:t>
            </a:r>
            <a:endParaRPr lang="zh-CN" altLang="en-US" sz="2800" b="1" dirty="0">
              <a:latin typeface="Calibri" pitchFamily="34" charset="0"/>
            </a:endParaRPr>
          </a:p>
        </p:txBody>
      </p:sp>
      <p:sp>
        <p:nvSpPr>
          <p:cNvPr id="2" name="TextBox 1"/>
          <p:cNvSpPr txBox="1"/>
          <p:nvPr/>
        </p:nvSpPr>
        <p:spPr>
          <a:xfrm>
            <a:off x="1403648" y="3140968"/>
            <a:ext cx="2376264" cy="2126095"/>
          </a:xfrm>
          <a:prstGeom prst="rect">
            <a:avLst/>
          </a:prstGeom>
          <a:noFill/>
        </p:spPr>
        <p:txBody>
          <a:bodyPr wrap="square" rtlCol="0">
            <a:spAutoFit/>
          </a:bodyPr>
          <a:lstStyle/>
          <a:p>
            <a:pPr marL="342900" indent="-342900">
              <a:lnSpc>
                <a:spcPct val="120000"/>
              </a:lnSpc>
              <a:buAutoNum type="alphaUcPeriod"/>
            </a:pPr>
            <a:r>
              <a:rPr lang="en-US" altLang="zh-CN" sz="2800" b="1" dirty="0" smtClean="0">
                <a:latin typeface="Calibri" pitchFamily="34" charset="0"/>
              </a:rPr>
              <a:t>100 cm</a:t>
            </a:r>
          </a:p>
          <a:p>
            <a:pPr marL="342900" indent="-342900">
              <a:lnSpc>
                <a:spcPct val="120000"/>
              </a:lnSpc>
              <a:buAutoNum type="alphaUcPeriod"/>
            </a:pPr>
            <a:r>
              <a:rPr lang="en-US" altLang="zh-CN" sz="2800" b="1" dirty="0" smtClean="0">
                <a:latin typeface="Calibri" pitchFamily="34" charset="0"/>
              </a:rPr>
              <a:t>125 cm</a:t>
            </a:r>
          </a:p>
          <a:p>
            <a:pPr marL="342900" indent="-342900">
              <a:lnSpc>
                <a:spcPct val="120000"/>
              </a:lnSpc>
              <a:buAutoNum type="alphaUcPeriod"/>
            </a:pPr>
            <a:r>
              <a:rPr lang="en-US" altLang="zh-CN" sz="2800" b="1" dirty="0" smtClean="0">
                <a:latin typeface="Calibri" pitchFamily="34" charset="0"/>
              </a:rPr>
              <a:t>130 cm</a:t>
            </a:r>
          </a:p>
          <a:p>
            <a:pPr marL="342900" indent="-342900">
              <a:lnSpc>
                <a:spcPct val="120000"/>
              </a:lnSpc>
              <a:buAutoNum type="alphaUcPeriod"/>
            </a:pPr>
            <a:r>
              <a:rPr lang="en-US" altLang="zh-CN" sz="2800" b="1" dirty="0" smtClean="0">
                <a:latin typeface="Calibri" pitchFamily="34" charset="0"/>
              </a:rPr>
              <a:t>150 cm</a:t>
            </a:r>
            <a:endParaRPr lang="zh-CN" altLang="en-US" sz="2800" b="1" dirty="0">
              <a:latin typeface="Calibri" pitchFamily="34" charset="0"/>
            </a:endParaRPr>
          </a:p>
        </p:txBody>
      </p:sp>
      <p:pic>
        <p:nvPicPr>
          <p:cNvPr id="8195"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26440" y1="10546" x2="25916" y2="14878"/>
                        <a14:foregroundMark x1="81152" y1="10358" x2="85340" y2="87382"/>
                        <a14:foregroundMark x1="23822" y1="91714" x2="26178" y2="93409"/>
                        <a14:foregroundMark x1="40838" y1="93220" x2="42147" y2="95292"/>
                        <a14:foregroundMark x1="9686" y1="97363" x2="76963" y2="97363"/>
                        <a14:foregroundMark x1="26702" y1="10358" x2="25916" y2="13559"/>
                      </a14:backgroundRemoval>
                    </a14:imgEffect>
                  </a14:imgLayer>
                </a14:imgProps>
              </a:ext>
              <a:ext uri="{28A0092B-C50C-407E-A947-70E740481C1C}">
                <a14:useLocalDpi xmlns:a14="http://schemas.microsoft.com/office/drawing/2010/main" val="0"/>
              </a:ext>
            </a:extLst>
          </a:blip>
          <a:srcRect/>
          <a:stretch>
            <a:fillRect/>
          </a:stretch>
        </p:blipFill>
        <p:spPr bwMode="auto">
          <a:xfrm>
            <a:off x="5220072" y="1617777"/>
            <a:ext cx="3509522" cy="4877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211960" y="1455166"/>
            <a:ext cx="504056" cy="523220"/>
          </a:xfrm>
          <a:prstGeom prst="rect">
            <a:avLst/>
          </a:prstGeom>
          <a:noFill/>
        </p:spPr>
        <p:txBody>
          <a:bodyPr wrap="square" rtlCol="0">
            <a:spAutoFit/>
          </a:bodyPr>
          <a:lstStyle/>
          <a:p>
            <a:pPr algn="ctr"/>
            <a:r>
              <a:rPr lang="en-US" altLang="zh-CN" sz="2800" b="1" dirty="0" smtClean="0">
                <a:solidFill>
                  <a:srgbClr val="FF0000"/>
                </a:solidFill>
                <a:latin typeface="Calibri" pitchFamily="34" charset="0"/>
              </a:rPr>
              <a:t>B</a:t>
            </a:r>
            <a:endParaRPr lang="zh-CN" altLang="en-US" sz="2800" b="1" dirty="0">
              <a:solidFill>
                <a:srgbClr val="FF0000"/>
              </a:solidFill>
              <a:latin typeface="Calibri" pitchFamily="34" charset="0"/>
            </a:endParaRPr>
          </a:p>
        </p:txBody>
      </p:sp>
      <p:sp>
        <p:nvSpPr>
          <p:cNvPr id="8" name="TextBox 7"/>
          <p:cNvSpPr txBox="1"/>
          <p:nvPr/>
        </p:nvSpPr>
        <p:spPr>
          <a:xfrm>
            <a:off x="3995936" y="2473732"/>
            <a:ext cx="504056" cy="523220"/>
          </a:xfrm>
          <a:prstGeom prst="rect">
            <a:avLst/>
          </a:prstGeom>
          <a:noFill/>
        </p:spPr>
        <p:txBody>
          <a:bodyPr wrap="square" rtlCol="0">
            <a:spAutoFit/>
          </a:bodyPr>
          <a:lstStyle/>
          <a:p>
            <a:pPr algn="ctr"/>
            <a:r>
              <a:rPr lang="en-US" altLang="zh-CN" sz="2800" b="1" dirty="0">
                <a:solidFill>
                  <a:srgbClr val="FF0000"/>
                </a:solidFill>
                <a:latin typeface="Calibri" pitchFamily="34" charset="0"/>
              </a:rPr>
              <a:t>C</a:t>
            </a:r>
            <a:endParaRPr lang="zh-CN" altLang="en-US" sz="2800" b="1" dirty="0">
              <a:solidFill>
                <a:srgbClr val="FF0000"/>
              </a:solidFill>
              <a:latin typeface="Calibri" pitchFamily="34" charset="0"/>
            </a:endParaRPr>
          </a:p>
        </p:txBody>
      </p:sp>
    </p:spTree>
    <p:extLst>
      <p:ext uri="{BB962C8B-B14F-4D97-AF65-F5344CB8AC3E}">
        <p14:creationId xmlns:p14="http://schemas.microsoft.com/office/powerpoint/2010/main" val="250134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47029" y="548680"/>
            <a:ext cx="1122125"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73959" y="915793"/>
            <a:ext cx="7430489" cy="954107"/>
          </a:xfrm>
          <a:prstGeom prst="rect">
            <a:avLst/>
          </a:prstGeom>
          <a:noFill/>
        </p:spPr>
        <p:txBody>
          <a:bodyPr wrap="square" rtlCol="0">
            <a:spAutoFit/>
          </a:bodyPr>
          <a:lstStyle/>
          <a:p>
            <a:r>
              <a:rPr lang="en-US" altLang="zh-CN" sz="2800" b="1" dirty="0" err="1" smtClean="0">
                <a:latin typeface="Calibri" pitchFamily="34" charset="0"/>
              </a:rPr>
              <a:t>Shazia</a:t>
            </a:r>
            <a:r>
              <a:rPr lang="en-US" altLang="zh-CN" sz="2800" b="1" dirty="0" smtClean="0">
                <a:latin typeface="Calibri" pitchFamily="34" charset="0"/>
              </a:rPr>
              <a:t> lives in India. How are you like </a:t>
            </a:r>
            <a:r>
              <a:rPr lang="en-US" altLang="zh-CN" sz="2800" b="1" dirty="0" err="1" smtClean="0">
                <a:latin typeface="Calibri" pitchFamily="34" charset="0"/>
              </a:rPr>
              <a:t>Shazia</a:t>
            </a:r>
            <a:r>
              <a:rPr lang="en-US" altLang="zh-CN" sz="2800" b="1" dirty="0" smtClean="0">
                <a:latin typeface="Calibri" pitchFamily="34" charset="0"/>
              </a:rPr>
              <a:t>? Tick (</a:t>
            </a:r>
            <a:r>
              <a:rPr lang="zh-CN" altLang="en-US" sz="2800" b="1" dirty="0" smtClean="0">
                <a:latin typeface="+mn-ea"/>
                <a:ea typeface="+mn-ea"/>
              </a:rPr>
              <a:t>√</a:t>
            </a:r>
            <a:r>
              <a:rPr lang="en-US" altLang="zh-CN" sz="2800" b="1" dirty="0" smtClean="0">
                <a:latin typeface="Calibri" pitchFamily="34" charset="0"/>
              </a:rPr>
              <a:t>). </a:t>
            </a:r>
            <a:endParaRPr lang="zh-CN" altLang="en-US" sz="2800" b="1" dirty="0">
              <a:latin typeface="Calibri" pitchFamily="34" charset="0"/>
            </a:endParaRPr>
          </a:p>
        </p:txBody>
      </p:sp>
      <p:pic>
        <p:nvPicPr>
          <p:cNvPr id="2" name="图片 1"/>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39103" y1="20469" x2="40705" y2="26013"/>
                        <a14:foregroundMark x1="45513" y1="19190" x2="47756" y2="28785"/>
                        <a14:foregroundMark x1="49679" y1="30704" x2="52564" y2="47548"/>
                        <a14:foregroundMark x1="46474" y1="77186" x2="50641" y2="85075"/>
                        <a14:foregroundMark x1="40064" y1="91258" x2="49679" y2="89979"/>
                        <a14:foregroundMark x1="40064" y1="95309" x2="51282" y2="91471"/>
                        <a14:foregroundMark x1="74038" y1="44136" x2="64423" y2="54797"/>
                        <a14:foregroundMark x1="35577" y1="53092" x2="35577" y2="55650"/>
                      </a14:backgroundRemoval>
                    </a14:imgEffect>
                  </a14:imgLayer>
                </a14:imgProps>
              </a:ext>
              <a:ext uri="{28A0092B-C50C-407E-A947-70E740481C1C}">
                <a14:useLocalDpi xmlns:a14="http://schemas.microsoft.com/office/drawing/2010/main" val="0"/>
              </a:ext>
            </a:extLst>
          </a:blip>
          <a:stretch>
            <a:fillRect/>
          </a:stretch>
        </p:blipFill>
        <p:spPr>
          <a:xfrm>
            <a:off x="2987823" y="1869900"/>
            <a:ext cx="3096344" cy="4655444"/>
          </a:xfrm>
          <a:prstGeom prst="rect">
            <a:avLst/>
          </a:prstGeom>
        </p:spPr>
      </p:pic>
      <p:sp>
        <p:nvSpPr>
          <p:cNvPr id="4" name="TextBox 3"/>
          <p:cNvSpPr txBox="1"/>
          <p:nvPr/>
        </p:nvSpPr>
        <p:spPr>
          <a:xfrm>
            <a:off x="1259632" y="2066122"/>
            <a:ext cx="1800200" cy="461665"/>
          </a:xfrm>
          <a:prstGeom prst="rect">
            <a:avLst/>
          </a:prstGeom>
          <a:noFill/>
        </p:spPr>
        <p:txBody>
          <a:bodyPr wrap="square" rtlCol="0">
            <a:spAutoFit/>
          </a:bodyPr>
          <a:lstStyle/>
          <a:p>
            <a:pPr algn="ctr"/>
            <a:r>
              <a:rPr lang="en-US" altLang="zh-CN" sz="2400" b="1" dirty="0" smtClean="0">
                <a:latin typeface="Calibri" pitchFamily="34" charset="0"/>
              </a:rPr>
              <a:t>I have hair.</a:t>
            </a:r>
            <a:endParaRPr lang="zh-CN" altLang="en-US" sz="2400" b="1" dirty="0">
              <a:latin typeface="Calibri" pitchFamily="34" charset="0"/>
            </a:endParaRPr>
          </a:p>
        </p:txBody>
      </p:sp>
      <p:sp>
        <p:nvSpPr>
          <p:cNvPr id="6" name="矩形 5"/>
          <p:cNvSpPr/>
          <p:nvPr/>
        </p:nvSpPr>
        <p:spPr>
          <a:xfrm>
            <a:off x="965148" y="2086177"/>
            <a:ext cx="360000" cy="3600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899592" y="2004567"/>
            <a:ext cx="504056" cy="523220"/>
          </a:xfrm>
          <a:prstGeom prst="rect">
            <a:avLst/>
          </a:prstGeom>
          <a:noFill/>
        </p:spPr>
        <p:txBody>
          <a:bodyPr wrap="square" rtlCol="0">
            <a:spAutoFit/>
          </a:bodyPr>
          <a:lstStyle/>
          <a:p>
            <a:pPr algn="ctr"/>
            <a:r>
              <a:rPr lang="zh-CN" altLang="en-US" sz="2800" b="1" dirty="0">
                <a:solidFill>
                  <a:srgbClr val="FF0000"/>
                </a:solidFill>
                <a:latin typeface="+mn-ea"/>
                <a:ea typeface="+mn-ea"/>
              </a:rPr>
              <a:t>√</a:t>
            </a:r>
          </a:p>
        </p:txBody>
      </p:sp>
      <p:sp>
        <p:nvSpPr>
          <p:cNvPr id="10" name="TextBox 9"/>
          <p:cNvSpPr txBox="1"/>
          <p:nvPr/>
        </p:nvSpPr>
        <p:spPr>
          <a:xfrm>
            <a:off x="755576" y="2969945"/>
            <a:ext cx="2082409" cy="461665"/>
          </a:xfrm>
          <a:prstGeom prst="rect">
            <a:avLst/>
          </a:prstGeom>
          <a:noFill/>
        </p:spPr>
        <p:txBody>
          <a:bodyPr wrap="square" rtlCol="0">
            <a:spAutoFit/>
          </a:bodyPr>
          <a:lstStyle/>
          <a:p>
            <a:pPr algn="ctr"/>
            <a:r>
              <a:rPr lang="en-US" altLang="zh-CN" sz="2400" b="1" dirty="0">
                <a:latin typeface="Calibri" pitchFamily="34" charset="0"/>
              </a:rPr>
              <a:t>I have teeth.</a:t>
            </a:r>
            <a:endParaRPr lang="zh-CN" altLang="en-US" sz="2400" b="1" dirty="0">
              <a:latin typeface="Calibri" pitchFamily="34" charset="0"/>
            </a:endParaRPr>
          </a:p>
        </p:txBody>
      </p:sp>
      <p:sp>
        <p:nvSpPr>
          <p:cNvPr id="11" name="矩形 10"/>
          <p:cNvSpPr/>
          <p:nvPr/>
        </p:nvSpPr>
        <p:spPr>
          <a:xfrm>
            <a:off x="483145" y="2990000"/>
            <a:ext cx="360000" cy="3600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371150" y="2908390"/>
            <a:ext cx="504056" cy="523220"/>
          </a:xfrm>
          <a:prstGeom prst="rect">
            <a:avLst/>
          </a:prstGeom>
          <a:noFill/>
        </p:spPr>
        <p:txBody>
          <a:bodyPr wrap="square" rtlCol="0">
            <a:spAutoFit/>
          </a:bodyPr>
          <a:lstStyle/>
          <a:p>
            <a:pPr algn="ctr"/>
            <a:r>
              <a:rPr lang="zh-CN" altLang="en-US" sz="2800" b="1" dirty="0">
                <a:solidFill>
                  <a:srgbClr val="FF0000"/>
                </a:solidFill>
                <a:latin typeface="+mn-ea"/>
                <a:ea typeface="+mn-ea"/>
              </a:rPr>
              <a:t>√</a:t>
            </a:r>
          </a:p>
        </p:txBody>
      </p:sp>
      <p:sp>
        <p:nvSpPr>
          <p:cNvPr id="13" name="TextBox 12"/>
          <p:cNvSpPr txBox="1"/>
          <p:nvPr/>
        </p:nvSpPr>
        <p:spPr>
          <a:xfrm>
            <a:off x="971600" y="4708590"/>
            <a:ext cx="2082409" cy="461665"/>
          </a:xfrm>
          <a:prstGeom prst="rect">
            <a:avLst/>
          </a:prstGeom>
          <a:noFill/>
        </p:spPr>
        <p:txBody>
          <a:bodyPr wrap="square" rtlCol="0">
            <a:spAutoFit/>
          </a:bodyPr>
          <a:lstStyle/>
          <a:p>
            <a:pPr algn="ctr"/>
            <a:r>
              <a:rPr lang="en-US" altLang="zh-CN" sz="2400" b="1" dirty="0" smtClean="0">
                <a:latin typeface="Calibri" pitchFamily="34" charset="0"/>
              </a:rPr>
              <a:t>I have fingers.</a:t>
            </a:r>
            <a:endParaRPr lang="zh-CN" altLang="en-US" sz="2400" b="1" dirty="0">
              <a:latin typeface="Calibri" pitchFamily="34" charset="0"/>
            </a:endParaRPr>
          </a:p>
        </p:txBody>
      </p:sp>
      <p:sp>
        <p:nvSpPr>
          <p:cNvPr id="14" name="矩形 13"/>
          <p:cNvSpPr/>
          <p:nvPr/>
        </p:nvSpPr>
        <p:spPr>
          <a:xfrm>
            <a:off x="635544" y="4728645"/>
            <a:ext cx="360000" cy="3600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523549" y="4647035"/>
            <a:ext cx="504056" cy="523220"/>
          </a:xfrm>
          <a:prstGeom prst="rect">
            <a:avLst/>
          </a:prstGeom>
          <a:noFill/>
        </p:spPr>
        <p:txBody>
          <a:bodyPr wrap="square" rtlCol="0">
            <a:spAutoFit/>
          </a:bodyPr>
          <a:lstStyle/>
          <a:p>
            <a:pPr algn="ctr"/>
            <a:r>
              <a:rPr lang="zh-CN" altLang="en-US" sz="2800" b="1" dirty="0">
                <a:solidFill>
                  <a:srgbClr val="FF0000"/>
                </a:solidFill>
                <a:latin typeface="+mn-ea"/>
                <a:ea typeface="+mn-ea"/>
              </a:rPr>
              <a:t>√</a:t>
            </a:r>
          </a:p>
        </p:txBody>
      </p:sp>
      <p:sp>
        <p:nvSpPr>
          <p:cNvPr id="16" name="TextBox 15"/>
          <p:cNvSpPr txBox="1"/>
          <p:nvPr/>
        </p:nvSpPr>
        <p:spPr>
          <a:xfrm>
            <a:off x="1145824" y="6063679"/>
            <a:ext cx="2199961" cy="461665"/>
          </a:xfrm>
          <a:prstGeom prst="rect">
            <a:avLst/>
          </a:prstGeom>
          <a:noFill/>
        </p:spPr>
        <p:txBody>
          <a:bodyPr wrap="square" rtlCol="0">
            <a:spAutoFit/>
          </a:bodyPr>
          <a:lstStyle/>
          <a:p>
            <a:pPr algn="ctr"/>
            <a:r>
              <a:rPr lang="en-US" altLang="zh-CN" sz="2400" b="1" dirty="0" smtClean="0">
                <a:latin typeface="Calibri" pitchFamily="34" charset="0"/>
              </a:rPr>
              <a:t>I have two feet.</a:t>
            </a:r>
            <a:endParaRPr lang="zh-CN" altLang="en-US" sz="2400" b="1" dirty="0">
              <a:latin typeface="Calibri" pitchFamily="34" charset="0"/>
            </a:endParaRPr>
          </a:p>
        </p:txBody>
      </p:sp>
      <p:sp>
        <p:nvSpPr>
          <p:cNvPr id="17" name="矩形 16"/>
          <p:cNvSpPr/>
          <p:nvPr/>
        </p:nvSpPr>
        <p:spPr>
          <a:xfrm>
            <a:off x="723555" y="6083734"/>
            <a:ext cx="360000" cy="3600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611560" y="6002124"/>
            <a:ext cx="504056" cy="523220"/>
          </a:xfrm>
          <a:prstGeom prst="rect">
            <a:avLst/>
          </a:prstGeom>
          <a:noFill/>
        </p:spPr>
        <p:txBody>
          <a:bodyPr wrap="square" rtlCol="0">
            <a:spAutoFit/>
          </a:bodyPr>
          <a:lstStyle/>
          <a:p>
            <a:pPr algn="ctr"/>
            <a:r>
              <a:rPr lang="zh-CN" altLang="en-US" sz="2800" b="1" dirty="0">
                <a:solidFill>
                  <a:srgbClr val="FF0000"/>
                </a:solidFill>
                <a:latin typeface="+mn-ea"/>
                <a:ea typeface="+mn-ea"/>
              </a:rPr>
              <a:t>√</a:t>
            </a:r>
          </a:p>
        </p:txBody>
      </p:sp>
      <p:sp>
        <p:nvSpPr>
          <p:cNvPr id="19" name="TextBox 18"/>
          <p:cNvSpPr txBox="1"/>
          <p:nvPr/>
        </p:nvSpPr>
        <p:spPr>
          <a:xfrm>
            <a:off x="6012160" y="1916832"/>
            <a:ext cx="2237319" cy="461665"/>
          </a:xfrm>
          <a:prstGeom prst="rect">
            <a:avLst/>
          </a:prstGeom>
          <a:noFill/>
        </p:spPr>
        <p:txBody>
          <a:bodyPr wrap="square" rtlCol="0">
            <a:spAutoFit/>
          </a:bodyPr>
          <a:lstStyle/>
          <a:p>
            <a:pPr algn="ctr"/>
            <a:r>
              <a:rPr lang="en-US" altLang="zh-CN" sz="2400" b="1" dirty="0" smtClean="0">
                <a:latin typeface="Calibri" pitchFamily="34" charset="0"/>
              </a:rPr>
              <a:t>I have two eyes.</a:t>
            </a:r>
            <a:endParaRPr lang="zh-CN" altLang="en-US" sz="2400" b="1" dirty="0">
              <a:latin typeface="Calibri" pitchFamily="34" charset="0"/>
            </a:endParaRPr>
          </a:p>
        </p:txBody>
      </p:sp>
      <p:sp>
        <p:nvSpPr>
          <p:cNvPr id="20" name="矩形 19"/>
          <p:cNvSpPr/>
          <p:nvPr/>
        </p:nvSpPr>
        <p:spPr>
          <a:xfrm>
            <a:off x="8289297" y="1981888"/>
            <a:ext cx="360000" cy="3600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8177302" y="1900278"/>
            <a:ext cx="504056" cy="523220"/>
          </a:xfrm>
          <a:prstGeom prst="rect">
            <a:avLst/>
          </a:prstGeom>
          <a:noFill/>
        </p:spPr>
        <p:txBody>
          <a:bodyPr wrap="square" rtlCol="0">
            <a:spAutoFit/>
          </a:bodyPr>
          <a:lstStyle/>
          <a:p>
            <a:pPr algn="ctr"/>
            <a:r>
              <a:rPr lang="zh-CN" altLang="en-US" sz="2800" b="1" dirty="0">
                <a:solidFill>
                  <a:srgbClr val="FF0000"/>
                </a:solidFill>
                <a:latin typeface="+mn-ea"/>
                <a:ea typeface="+mn-ea"/>
              </a:rPr>
              <a:t>√</a:t>
            </a:r>
          </a:p>
        </p:txBody>
      </p:sp>
      <p:sp>
        <p:nvSpPr>
          <p:cNvPr id="22" name="TextBox 21"/>
          <p:cNvSpPr txBox="1"/>
          <p:nvPr/>
        </p:nvSpPr>
        <p:spPr>
          <a:xfrm>
            <a:off x="6071051" y="2943253"/>
            <a:ext cx="2461559" cy="461665"/>
          </a:xfrm>
          <a:prstGeom prst="rect">
            <a:avLst/>
          </a:prstGeom>
          <a:noFill/>
        </p:spPr>
        <p:txBody>
          <a:bodyPr wrap="square" rtlCol="0">
            <a:spAutoFit/>
          </a:bodyPr>
          <a:lstStyle/>
          <a:p>
            <a:pPr algn="ctr"/>
            <a:r>
              <a:rPr lang="en-US" altLang="zh-CN" sz="2400" b="1" dirty="0" smtClean="0">
                <a:latin typeface="Calibri" pitchFamily="34" charset="0"/>
              </a:rPr>
              <a:t>I have brown skin.</a:t>
            </a:r>
            <a:endParaRPr lang="zh-CN" altLang="en-US" sz="2400" b="1" dirty="0">
              <a:latin typeface="Calibri" pitchFamily="34" charset="0"/>
            </a:endParaRPr>
          </a:p>
        </p:txBody>
      </p:sp>
      <p:sp>
        <p:nvSpPr>
          <p:cNvPr id="23" name="矩形 22"/>
          <p:cNvSpPr/>
          <p:nvPr/>
        </p:nvSpPr>
        <p:spPr>
          <a:xfrm>
            <a:off x="8572427" y="2996992"/>
            <a:ext cx="360000" cy="3600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6195625" y="3810637"/>
            <a:ext cx="2237319" cy="461665"/>
          </a:xfrm>
          <a:prstGeom prst="rect">
            <a:avLst/>
          </a:prstGeom>
          <a:noFill/>
        </p:spPr>
        <p:txBody>
          <a:bodyPr wrap="square" rtlCol="0">
            <a:spAutoFit/>
          </a:bodyPr>
          <a:lstStyle/>
          <a:p>
            <a:pPr algn="ctr"/>
            <a:r>
              <a:rPr lang="en-US" altLang="zh-CN" sz="2400" b="1" dirty="0" smtClean="0">
                <a:latin typeface="Calibri" pitchFamily="34" charset="0"/>
              </a:rPr>
              <a:t>I wear clothes.</a:t>
            </a:r>
            <a:endParaRPr lang="zh-CN" altLang="en-US" sz="2400" b="1" dirty="0">
              <a:latin typeface="Calibri" pitchFamily="34" charset="0"/>
            </a:endParaRPr>
          </a:p>
        </p:txBody>
      </p:sp>
      <p:sp>
        <p:nvSpPr>
          <p:cNvPr id="26" name="矩形 25"/>
          <p:cNvSpPr/>
          <p:nvPr/>
        </p:nvSpPr>
        <p:spPr>
          <a:xfrm>
            <a:off x="8460472" y="3861088"/>
            <a:ext cx="360000" cy="3600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a:xfrm>
            <a:off x="8335875" y="3763908"/>
            <a:ext cx="504056" cy="523220"/>
          </a:xfrm>
          <a:prstGeom prst="rect">
            <a:avLst/>
          </a:prstGeom>
          <a:noFill/>
        </p:spPr>
        <p:txBody>
          <a:bodyPr wrap="square" rtlCol="0">
            <a:spAutoFit/>
          </a:bodyPr>
          <a:lstStyle/>
          <a:p>
            <a:pPr algn="ctr"/>
            <a:r>
              <a:rPr lang="zh-CN" altLang="en-US" sz="2800" b="1" dirty="0">
                <a:solidFill>
                  <a:srgbClr val="FF0000"/>
                </a:solidFill>
                <a:latin typeface="+mn-ea"/>
                <a:ea typeface="+mn-ea"/>
              </a:rPr>
              <a:t>√</a:t>
            </a:r>
          </a:p>
        </p:txBody>
      </p:sp>
      <p:sp>
        <p:nvSpPr>
          <p:cNvPr id="28" name="TextBox 27"/>
          <p:cNvSpPr txBox="1"/>
          <p:nvPr/>
        </p:nvSpPr>
        <p:spPr>
          <a:xfrm>
            <a:off x="6040376" y="5088645"/>
            <a:ext cx="2237319" cy="461665"/>
          </a:xfrm>
          <a:prstGeom prst="rect">
            <a:avLst/>
          </a:prstGeom>
          <a:noFill/>
        </p:spPr>
        <p:txBody>
          <a:bodyPr wrap="square" rtlCol="0">
            <a:spAutoFit/>
          </a:bodyPr>
          <a:lstStyle/>
          <a:p>
            <a:pPr algn="ctr"/>
            <a:r>
              <a:rPr lang="en-US" altLang="zh-CN" sz="2400" b="1" dirty="0" smtClean="0">
                <a:latin typeface="Calibri" pitchFamily="34" charset="0"/>
              </a:rPr>
              <a:t>I go to school.</a:t>
            </a:r>
            <a:endParaRPr lang="zh-CN" altLang="en-US" sz="2000" b="1" dirty="0">
              <a:latin typeface="Calibri" pitchFamily="34" charset="0"/>
            </a:endParaRPr>
          </a:p>
        </p:txBody>
      </p:sp>
      <p:sp>
        <p:nvSpPr>
          <p:cNvPr id="29" name="矩形 28"/>
          <p:cNvSpPr/>
          <p:nvPr/>
        </p:nvSpPr>
        <p:spPr>
          <a:xfrm>
            <a:off x="8172400" y="5085224"/>
            <a:ext cx="360000" cy="3600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8100392" y="4987749"/>
            <a:ext cx="504056" cy="523220"/>
          </a:xfrm>
          <a:prstGeom prst="rect">
            <a:avLst/>
          </a:prstGeom>
          <a:noFill/>
        </p:spPr>
        <p:txBody>
          <a:bodyPr wrap="square" rtlCol="0">
            <a:spAutoFit/>
          </a:bodyPr>
          <a:lstStyle/>
          <a:p>
            <a:pPr algn="ctr"/>
            <a:r>
              <a:rPr lang="zh-CN" altLang="en-US" sz="2800" b="1" dirty="0">
                <a:solidFill>
                  <a:srgbClr val="FF0000"/>
                </a:solidFill>
                <a:latin typeface="+mn-ea"/>
                <a:ea typeface="+mn-ea"/>
              </a:rPr>
              <a:t>√</a:t>
            </a:r>
          </a:p>
        </p:txBody>
      </p:sp>
      <p:cxnSp>
        <p:nvCxnSpPr>
          <p:cNvPr id="31" name="直接连接符 30"/>
          <p:cNvCxnSpPr>
            <a:stCxn id="4" idx="3"/>
          </p:cNvCxnSpPr>
          <p:nvPr/>
        </p:nvCxnSpPr>
        <p:spPr>
          <a:xfrm flipV="1">
            <a:off x="3059832" y="2266177"/>
            <a:ext cx="1080120" cy="30778"/>
          </a:xfrm>
          <a:prstGeom prst="line">
            <a:avLst/>
          </a:prstGeom>
          <a:ln w="19050">
            <a:solidFill>
              <a:srgbClr val="00B050"/>
            </a:solidFill>
          </a:ln>
        </p:spPr>
        <p:style>
          <a:lnRef idx="1">
            <a:schemeClr val="accent6"/>
          </a:lnRef>
          <a:fillRef idx="0">
            <a:schemeClr val="accent6"/>
          </a:fillRef>
          <a:effectRef idx="0">
            <a:schemeClr val="accent6"/>
          </a:effectRef>
          <a:fontRef idx="minor">
            <a:schemeClr val="tx1"/>
          </a:fontRef>
        </p:style>
      </p:cxnSp>
      <p:cxnSp>
        <p:nvCxnSpPr>
          <p:cNvPr id="9217" name="直接连接符 9216"/>
          <p:cNvCxnSpPr>
            <a:stCxn id="10" idx="3"/>
          </p:cNvCxnSpPr>
          <p:nvPr/>
        </p:nvCxnSpPr>
        <p:spPr>
          <a:xfrm flipV="1">
            <a:off x="2837985" y="2620358"/>
            <a:ext cx="1445983" cy="580420"/>
          </a:xfrm>
          <a:prstGeom prst="line">
            <a:avLst/>
          </a:prstGeom>
          <a:ln w="19050">
            <a:solidFill>
              <a:srgbClr val="00B050"/>
            </a:solidFill>
          </a:ln>
        </p:spPr>
        <p:style>
          <a:lnRef idx="1">
            <a:schemeClr val="accent6"/>
          </a:lnRef>
          <a:fillRef idx="0">
            <a:schemeClr val="accent6"/>
          </a:fillRef>
          <a:effectRef idx="0">
            <a:schemeClr val="accent6"/>
          </a:effectRef>
          <a:fontRef idx="minor">
            <a:schemeClr val="tx1"/>
          </a:fontRef>
        </p:style>
      </p:cxnSp>
      <p:cxnSp>
        <p:nvCxnSpPr>
          <p:cNvPr id="9220" name="直接连接符 9219"/>
          <p:cNvCxnSpPr>
            <a:stCxn id="13" idx="3"/>
          </p:cNvCxnSpPr>
          <p:nvPr/>
        </p:nvCxnSpPr>
        <p:spPr>
          <a:xfrm flipV="1">
            <a:off x="3054009" y="4647035"/>
            <a:ext cx="1013935" cy="292388"/>
          </a:xfrm>
          <a:prstGeom prst="line">
            <a:avLst/>
          </a:prstGeom>
          <a:ln w="19050">
            <a:solidFill>
              <a:srgbClr val="00B050"/>
            </a:solidFill>
          </a:ln>
        </p:spPr>
        <p:style>
          <a:lnRef idx="1">
            <a:schemeClr val="accent6"/>
          </a:lnRef>
          <a:fillRef idx="0">
            <a:schemeClr val="accent6"/>
          </a:fillRef>
          <a:effectRef idx="0">
            <a:schemeClr val="accent6"/>
          </a:effectRef>
          <a:fontRef idx="minor">
            <a:schemeClr val="tx1"/>
          </a:fontRef>
        </p:style>
      </p:cxnSp>
      <p:cxnSp>
        <p:nvCxnSpPr>
          <p:cNvPr id="9222" name="直接连接符 9221"/>
          <p:cNvCxnSpPr>
            <a:stCxn id="16" idx="3"/>
          </p:cNvCxnSpPr>
          <p:nvPr/>
        </p:nvCxnSpPr>
        <p:spPr>
          <a:xfrm flipV="1">
            <a:off x="3345785" y="6263734"/>
            <a:ext cx="722159" cy="30778"/>
          </a:xfrm>
          <a:prstGeom prst="line">
            <a:avLst/>
          </a:prstGeom>
          <a:ln w="19050">
            <a:solidFill>
              <a:srgbClr val="00B050"/>
            </a:solidFill>
          </a:ln>
        </p:spPr>
        <p:style>
          <a:lnRef idx="1">
            <a:schemeClr val="accent6"/>
          </a:lnRef>
          <a:fillRef idx="0">
            <a:schemeClr val="accent6"/>
          </a:fillRef>
          <a:effectRef idx="0">
            <a:schemeClr val="accent6"/>
          </a:effectRef>
          <a:fontRef idx="minor">
            <a:schemeClr val="tx1"/>
          </a:fontRef>
        </p:style>
      </p:cxnSp>
      <p:cxnSp>
        <p:nvCxnSpPr>
          <p:cNvPr id="9225" name="直接连接符 9224"/>
          <p:cNvCxnSpPr>
            <a:stCxn id="19" idx="1"/>
          </p:cNvCxnSpPr>
          <p:nvPr/>
        </p:nvCxnSpPr>
        <p:spPr>
          <a:xfrm flipH="1">
            <a:off x="4499992" y="2147665"/>
            <a:ext cx="1512168" cy="345231"/>
          </a:xfrm>
          <a:prstGeom prst="line">
            <a:avLst/>
          </a:prstGeom>
          <a:ln w="19050">
            <a:solidFill>
              <a:srgbClr val="00B050"/>
            </a:solidFill>
          </a:ln>
        </p:spPr>
        <p:style>
          <a:lnRef idx="1">
            <a:schemeClr val="accent6"/>
          </a:lnRef>
          <a:fillRef idx="0">
            <a:schemeClr val="accent6"/>
          </a:fillRef>
          <a:effectRef idx="0">
            <a:schemeClr val="accent6"/>
          </a:effectRef>
          <a:fontRef idx="minor">
            <a:schemeClr val="tx1"/>
          </a:fontRef>
        </p:style>
      </p:cxnSp>
      <p:cxnSp>
        <p:nvCxnSpPr>
          <p:cNvPr id="9227" name="直接连接符 9226"/>
          <p:cNvCxnSpPr>
            <a:stCxn id="22" idx="1"/>
          </p:cNvCxnSpPr>
          <p:nvPr/>
        </p:nvCxnSpPr>
        <p:spPr>
          <a:xfrm flipH="1" flipV="1">
            <a:off x="4535995" y="2620358"/>
            <a:ext cx="1535056" cy="553728"/>
          </a:xfrm>
          <a:prstGeom prst="line">
            <a:avLst/>
          </a:prstGeom>
          <a:ln w="19050">
            <a:solidFill>
              <a:srgbClr val="00B050"/>
            </a:solidFill>
          </a:ln>
        </p:spPr>
        <p:style>
          <a:lnRef idx="1">
            <a:schemeClr val="accent6"/>
          </a:lnRef>
          <a:fillRef idx="0">
            <a:schemeClr val="accent6"/>
          </a:fillRef>
          <a:effectRef idx="0">
            <a:schemeClr val="accent6"/>
          </a:effectRef>
          <a:fontRef idx="minor">
            <a:schemeClr val="tx1"/>
          </a:fontRef>
        </p:style>
      </p:cxnSp>
      <p:cxnSp>
        <p:nvCxnSpPr>
          <p:cNvPr id="9229" name="直接连接符 9228"/>
          <p:cNvCxnSpPr>
            <a:stCxn id="25" idx="1"/>
          </p:cNvCxnSpPr>
          <p:nvPr/>
        </p:nvCxnSpPr>
        <p:spPr>
          <a:xfrm flipH="1" flipV="1">
            <a:off x="4658689" y="3971352"/>
            <a:ext cx="1536936" cy="70118"/>
          </a:xfrm>
          <a:prstGeom prst="line">
            <a:avLst/>
          </a:prstGeom>
          <a:ln w="19050">
            <a:solidFill>
              <a:srgbClr val="00B050"/>
            </a:solidFill>
          </a:ln>
        </p:spPr>
        <p:style>
          <a:lnRef idx="1">
            <a:schemeClr val="accent6"/>
          </a:lnRef>
          <a:fillRef idx="0">
            <a:schemeClr val="accent6"/>
          </a:fillRef>
          <a:effectRef idx="0">
            <a:schemeClr val="accent6"/>
          </a:effectRef>
          <a:fontRef idx="minor">
            <a:schemeClr val="tx1"/>
          </a:fontRef>
        </p:style>
      </p:cxnSp>
      <p:cxnSp>
        <p:nvCxnSpPr>
          <p:cNvPr id="9231" name="直接连接符 9230"/>
          <p:cNvCxnSpPr/>
          <p:nvPr/>
        </p:nvCxnSpPr>
        <p:spPr>
          <a:xfrm flipH="1" flipV="1">
            <a:off x="5303524" y="4420559"/>
            <a:ext cx="892101" cy="844665"/>
          </a:xfrm>
          <a:prstGeom prst="line">
            <a:avLst/>
          </a:prstGeom>
          <a:ln w="19050">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4447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5" grpId="0"/>
      <p:bldP spid="18" grpId="0"/>
      <p:bldP spid="21" grpId="0"/>
      <p:bldP spid="27"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890577" y="2420888"/>
            <a:ext cx="5519460" cy="1569660"/>
          </a:xfrm>
          <a:prstGeom prst="rect">
            <a:avLst/>
          </a:prstGeom>
          <a:noFill/>
        </p:spPr>
        <p:txBody>
          <a:bodyPr wrap="none" lIns="91440" tIns="45720" rIns="91440" bIns="45720">
            <a:spAutoFit/>
          </a:bodyPr>
          <a:lstStyle/>
          <a:p>
            <a:pPr algn="ctr"/>
            <a:r>
              <a:rPr lang="en-US" altLang="zh-CN" sz="9600" b="1" cap="none" spc="0" dirty="0" smtClean="0">
                <a:ln w="31550" cmpd="sng">
                  <a:solidFill>
                    <a:srgbClr val="FF0000"/>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rPr>
              <a:t>Workbook</a:t>
            </a:r>
            <a:endParaRPr lang="zh-CN" altLang="en-US" sz="9600" b="1" cap="none" spc="0" dirty="0">
              <a:ln w="31550" cmpd="sng">
                <a:solidFill>
                  <a:srgbClr val="FF0000"/>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endParaRPr>
          </a:p>
        </p:txBody>
      </p:sp>
    </p:spTree>
    <p:extLst>
      <p:ext uri="{BB962C8B-B14F-4D97-AF65-F5344CB8AC3E}">
        <p14:creationId xmlns:p14="http://schemas.microsoft.com/office/powerpoint/2010/main" val="3441844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5326" y="886612"/>
            <a:ext cx="7776864" cy="523220"/>
          </a:xfrm>
          <a:prstGeom prst="rect">
            <a:avLst/>
          </a:prstGeom>
          <a:noFill/>
        </p:spPr>
        <p:txBody>
          <a:bodyPr wrap="square" rtlCol="0">
            <a:spAutoFit/>
          </a:bodyPr>
          <a:lstStyle/>
          <a:p>
            <a:r>
              <a:rPr lang="en-US" altLang="zh-CN" sz="2800" b="1" dirty="0" smtClean="0">
                <a:latin typeface="Calibri" pitchFamily="34" charset="0"/>
              </a:rPr>
              <a:t>Write the numbers.</a:t>
            </a:r>
            <a:endParaRPr lang="zh-CN" altLang="en-US" sz="2800" b="1" dirty="0">
              <a:latin typeface="Calibri" pitchFamily="34" charset="0"/>
            </a:endParaRPr>
          </a:p>
        </p:txBody>
      </p:sp>
      <p:pic>
        <p:nvPicPr>
          <p:cNvPr id="10242"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1325" r="99694">
                        <a14:foregroundMark x1="8665" y1="18689" x2="29664" y2="25902"/>
                        <a14:foregroundMark x1="7747" y1="36721" x2="30173" y2="19344"/>
                        <a14:foregroundMark x1="14781" y1="15410" x2="29052" y2="29836"/>
                        <a14:foregroundMark x1="18858" y1="33115" x2="27931" y2="29180"/>
                        <a14:foregroundMark x1="17533" y1="13770" x2="27523" y2="15410"/>
                        <a14:foregroundMark x1="23445" y1="63279" x2="47910" y2="81639"/>
                        <a14:foregroundMark x1="25994" y1="87869" x2="46381" y2="64918"/>
                        <a14:foregroundMark x1="25892" y1="80328" x2="39653" y2="64590"/>
                        <a14:foregroundMark x1="44954" y1="13443" x2="60347" y2="32131"/>
                        <a14:foregroundMark x1="58818" y1="18361" x2="45464" y2="38033"/>
                        <a14:foregroundMark x1="51988" y1="16721" x2="56983" y2="18033"/>
                        <a14:foregroundMark x1="27013" y1="92131" x2="45770" y2="84918"/>
                        <a14:foregroundMark x1="63099" y1="61311" x2="79511" y2="81967"/>
                        <a14:foregroundMark x1="65341" y1="83934" x2="78389" y2="63607"/>
                        <a14:foregroundMark x1="69929" y1="65246" x2="74006" y2="68197"/>
                        <a14:foregroundMark x1="75535" y1="33115" x2="89704" y2="20984"/>
                        <a14:foregroundMark x1="75943" y1="14754" x2="86544" y2="27541"/>
                        <a14:foregroundMark x1="86646" y1="19344" x2="85729" y2="33770"/>
                        <a14:foregroundMark x1="74006" y1="17705" x2="75841" y2="31148"/>
                        <a14:foregroundMark x1="82059" y1="14754" x2="85933" y2="19344"/>
                        <a14:foregroundMark x1="40367" y1="12131" x2="41081" y2="17377"/>
                        <a14:foregroundMark x1="3160" y1="12459" x2="4791" y2="16066"/>
                        <a14:foregroundMark x1="19266" y1="60984" x2="20897" y2="64590"/>
                        <a14:foregroundMark x1="58614" y1="62295" x2="59939" y2="64590"/>
                        <a14:foregroundMark x1="69929" y1="13443" x2="70846" y2="16393"/>
                      </a14:backgroundRemoval>
                    </a14:imgEffect>
                  </a14:imgLayer>
                </a14:imgProps>
              </a:ext>
              <a:ext uri="{28A0092B-C50C-407E-A947-70E740481C1C}">
                <a14:useLocalDpi xmlns:a14="http://schemas.microsoft.com/office/drawing/2010/main" val="0"/>
              </a:ext>
            </a:extLst>
          </a:blip>
          <a:srcRect/>
          <a:stretch>
            <a:fillRect/>
          </a:stretch>
        </p:blipFill>
        <p:spPr bwMode="auto">
          <a:xfrm>
            <a:off x="1169576" y="1237075"/>
            <a:ext cx="6818487" cy="211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8519" y1="36691" x2="28105" y2="57554"/>
                        <a14:foregroundMark x1="61656" y1="35971" x2="71024" y2="57914"/>
                        <a14:foregroundMark x1="10893" y1="34173" x2="12636" y2="31655"/>
                      </a14:backgroundRemoval>
                    </a14:imgEffect>
                  </a14:imgLayer>
                </a14:imgProps>
              </a:ext>
              <a:ext uri="{28A0092B-C50C-407E-A947-70E740481C1C}">
                <a14:useLocalDpi xmlns:a14="http://schemas.microsoft.com/office/drawing/2010/main" val="0"/>
              </a:ext>
            </a:extLst>
          </a:blip>
          <a:srcRect/>
          <a:stretch>
            <a:fillRect/>
          </a:stretch>
        </p:blipFill>
        <p:spPr bwMode="auto">
          <a:xfrm>
            <a:off x="329652" y="2970693"/>
            <a:ext cx="3444901" cy="208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753593" y="3537051"/>
            <a:ext cx="4549754" cy="954107"/>
          </a:xfrm>
          <a:prstGeom prst="rect">
            <a:avLst/>
          </a:prstGeom>
          <a:noFill/>
        </p:spPr>
        <p:txBody>
          <a:bodyPr wrap="square" rtlCol="0">
            <a:spAutoFit/>
          </a:bodyPr>
          <a:lstStyle/>
          <a:p>
            <a:r>
              <a:rPr lang="en-US" altLang="zh-CN" sz="2800" b="1" dirty="0" smtClean="0">
                <a:latin typeface="Calibri" pitchFamily="34" charset="0"/>
              </a:rPr>
              <a:t>Mary and May are twins.</a:t>
            </a:r>
          </a:p>
          <a:p>
            <a:r>
              <a:rPr lang="en-US" altLang="zh-CN" sz="2800" b="1" dirty="0" smtClean="0">
                <a:latin typeface="Calibri" pitchFamily="34" charset="0"/>
              </a:rPr>
              <a:t>They look the _______.</a:t>
            </a:r>
            <a:endParaRPr lang="zh-CN" altLang="en-US" sz="2800" b="1" dirty="0">
              <a:latin typeface="Calibri" pitchFamily="34" charset="0"/>
            </a:endParaRPr>
          </a:p>
        </p:txBody>
      </p:sp>
      <p:sp>
        <p:nvSpPr>
          <p:cNvPr id="7" name="TextBox 6"/>
          <p:cNvSpPr txBox="1"/>
          <p:nvPr/>
        </p:nvSpPr>
        <p:spPr>
          <a:xfrm>
            <a:off x="6211654" y="3965237"/>
            <a:ext cx="432048" cy="523220"/>
          </a:xfrm>
          <a:prstGeom prst="rect">
            <a:avLst/>
          </a:prstGeom>
          <a:noFill/>
        </p:spPr>
        <p:txBody>
          <a:bodyPr wrap="square" rtlCol="0">
            <a:spAutoFit/>
          </a:bodyPr>
          <a:lstStyle/>
          <a:p>
            <a:r>
              <a:rPr lang="en-US" altLang="zh-CN" sz="2800" b="1" dirty="0" smtClean="0">
                <a:solidFill>
                  <a:srgbClr val="FF0000"/>
                </a:solidFill>
                <a:latin typeface="Calibri" pitchFamily="34" charset="0"/>
              </a:rPr>
              <a:t>5</a:t>
            </a:r>
            <a:endParaRPr lang="zh-CN" altLang="en-US" sz="2800" b="1" dirty="0">
              <a:solidFill>
                <a:srgbClr val="FF0000"/>
              </a:solidFill>
              <a:latin typeface="Calibri" pitchFamily="34" charset="0"/>
            </a:endParaRPr>
          </a:p>
        </p:txBody>
      </p:sp>
      <p:pic>
        <p:nvPicPr>
          <p:cNvPr id="10244" name="Picture 4"/>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12075" y1="39552" x2="12358" y2="61194"/>
                        <a14:foregroundMark x1="13491" y1="40672" x2="15094" y2="40299"/>
                        <a14:foregroundMark x1="26792" y1="39179" x2="28113" y2="39179"/>
                        <a14:foregroundMark x1="40377" y1="40672" x2="41509" y2="41045"/>
                        <a14:foregroundMark x1="43774" y1="40299" x2="44811" y2="39925"/>
                        <a14:foregroundMark x1="30283" y1="39179" x2="31226" y2="40672"/>
                        <a14:foregroundMark x1="40189" y1="39179" x2="41604" y2="39179"/>
                        <a14:foregroundMark x1="43113" y1="38060" x2="45189" y2="38060"/>
                        <a14:foregroundMark x1="53679" y1="39925" x2="55283" y2="39925"/>
                        <a14:foregroundMark x1="58679" y1="40299" x2="60094" y2="39925"/>
                        <a14:foregroundMark x1="69245" y1="38806" x2="70283" y2="41791"/>
                        <a14:foregroundMark x1="73396" y1="39179" x2="75000" y2="43284"/>
                        <a14:foregroundMark x1="59151" y1="37687" x2="60472" y2="38060"/>
                        <a14:backgroundMark x1="1509" y1="43284" x2="4623" y2="78731"/>
                        <a14:backgroundMark x1="18868" y1="90672" x2="83302" y2="75373"/>
                        <a14:backgroundMark x1="96604" y1="42910" x2="98396" y2="88806"/>
                        <a14:backgroundMark x1="88019" y1="84701" x2="88962" y2="94776"/>
                        <a14:backgroundMark x1="83774" y1="67537" x2="83868" y2="72761"/>
                        <a14:backgroundMark x1="90472" y1="75746" x2="90943" y2="78358"/>
                        <a14:backgroundMark x1="83774" y1="57090" x2="84623" y2="57836"/>
                        <a14:backgroundMark x1="2264" y1="38806" x2="6321" y2="38060"/>
                        <a14:backgroundMark x1="7453" y1="38806" x2="10943" y2="36567"/>
                        <a14:backgroundMark x1="13019" y1="35075" x2="18302" y2="35821"/>
                        <a14:backgroundMark x1="10566" y1="38060" x2="12642" y2="35075"/>
                        <a14:backgroundMark x1="11604" y1="39179" x2="12453" y2="36940"/>
                        <a14:backgroundMark x1="18585" y1="36567" x2="24811" y2="36567"/>
                        <a14:backgroundMark x1="32075" y1="36940" x2="39151" y2="36194"/>
                        <a14:backgroundMark x1="46226" y1="37313" x2="52453" y2="36940"/>
                        <a14:backgroundMark x1="62170" y1="36940" x2="66792" y2="36194"/>
                        <a14:backgroundMark x1="71604" y1="36940" x2="72264" y2="36940"/>
                        <a14:backgroundMark x1="76132" y1="36567" x2="81604" y2="35075"/>
                        <a14:backgroundMark x1="25189" y1="35075" x2="31604" y2="35075"/>
                        <a14:backgroundMark x1="39245" y1="34701" x2="45849" y2="35448"/>
                        <a14:backgroundMark x1="42642" y1="35448" x2="42547" y2="39925"/>
                        <a14:backgroundMark x1="39434" y1="38433" x2="39434" y2="38433"/>
                        <a14:backgroundMark x1="51981" y1="34328" x2="75283" y2="34328"/>
                        <a14:backgroundMark x1="57170" y1="36194" x2="57170" y2="37687"/>
                      </a14:backgroundRemoval>
                    </a14:imgEffect>
                  </a14:imgLayer>
                </a14:imgProps>
              </a:ext>
              <a:ext uri="{28A0092B-C50C-407E-A947-70E740481C1C}">
                <a14:useLocalDpi xmlns:a14="http://schemas.microsoft.com/office/drawing/2010/main" val="0"/>
              </a:ext>
            </a:extLst>
          </a:blip>
          <a:srcRect/>
          <a:stretch>
            <a:fillRect/>
          </a:stretch>
        </p:blipFill>
        <p:spPr bwMode="auto">
          <a:xfrm>
            <a:off x="1806442" y="-171400"/>
            <a:ext cx="5334633" cy="1348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83568" y="5186776"/>
            <a:ext cx="5378670" cy="954107"/>
          </a:xfrm>
          <a:prstGeom prst="rect">
            <a:avLst/>
          </a:prstGeom>
          <a:noFill/>
        </p:spPr>
        <p:txBody>
          <a:bodyPr wrap="square" rtlCol="0">
            <a:spAutoFit/>
          </a:bodyPr>
          <a:lstStyle/>
          <a:p>
            <a:r>
              <a:rPr lang="en-US" altLang="zh-CN" sz="2800" b="1" dirty="0" smtClean="0">
                <a:latin typeface="Calibri" pitchFamily="34" charset="0"/>
              </a:rPr>
              <a:t>Mike’s shirt is red. John’s shirt is blue. The shirts are ____ </a:t>
            </a:r>
            <a:r>
              <a:rPr lang="en-US" altLang="zh-CN" sz="2800" b="1" dirty="0" err="1" smtClean="0">
                <a:latin typeface="Calibri" pitchFamily="34" charset="0"/>
              </a:rPr>
              <a:t>colours</a:t>
            </a:r>
            <a:r>
              <a:rPr lang="en-US" altLang="zh-CN" sz="2800" b="1" dirty="0" smtClean="0">
                <a:latin typeface="Calibri" pitchFamily="34" charset="0"/>
              </a:rPr>
              <a:t>.</a:t>
            </a:r>
            <a:endParaRPr lang="zh-CN" altLang="en-US" sz="2800" b="1" dirty="0">
              <a:latin typeface="Calibri" pitchFamily="34" charset="0"/>
            </a:endParaRPr>
          </a:p>
        </p:txBody>
      </p:sp>
      <p:pic>
        <p:nvPicPr>
          <p:cNvPr id="9" name="Picture 2"/>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364088" y="4426902"/>
            <a:ext cx="4283833" cy="2473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841687" y="5614266"/>
            <a:ext cx="432048" cy="523220"/>
          </a:xfrm>
          <a:prstGeom prst="rect">
            <a:avLst/>
          </a:prstGeom>
          <a:noFill/>
        </p:spPr>
        <p:txBody>
          <a:bodyPr wrap="square" rtlCol="0">
            <a:spAutoFit/>
          </a:bodyPr>
          <a:lstStyle/>
          <a:p>
            <a:r>
              <a:rPr lang="en-US" altLang="zh-CN" sz="2800" b="1" dirty="0" smtClean="0">
                <a:solidFill>
                  <a:srgbClr val="FF0000"/>
                </a:solidFill>
                <a:latin typeface="Calibri" pitchFamily="34" charset="0"/>
              </a:rPr>
              <a:t>1</a:t>
            </a:r>
            <a:endParaRPr lang="zh-CN" altLang="en-US" sz="2800" b="1" dirty="0">
              <a:solidFill>
                <a:srgbClr val="FF0000"/>
              </a:solidFill>
              <a:latin typeface="Calibri" pitchFamily="34" charset="0"/>
            </a:endParaRPr>
          </a:p>
        </p:txBody>
      </p:sp>
    </p:spTree>
    <p:extLst>
      <p:ext uri="{BB962C8B-B14F-4D97-AF65-F5344CB8AC3E}">
        <p14:creationId xmlns:p14="http://schemas.microsoft.com/office/powerpoint/2010/main" val="190152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1325" r="99694">
                        <a14:foregroundMark x1="8665" y1="18689" x2="29664" y2="25902"/>
                        <a14:foregroundMark x1="7747" y1="36721" x2="30173" y2="19344"/>
                        <a14:foregroundMark x1="14781" y1="15410" x2="29052" y2="29836"/>
                        <a14:foregroundMark x1="18858" y1="33115" x2="27931" y2="29180"/>
                        <a14:foregroundMark x1="17533" y1="13770" x2="27523" y2="15410"/>
                        <a14:foregroundMark x1="23445" y1="63279" x2="47910" y2="81639"/>
                        <a14:foregroundMark x1="25994" y1="87869" x2="46381" y2="64918"/>
                        <a14:foregroundMark x1="25892" y1="80328" x2="39653" y2="64590"/>
                        <a14:foregroundMark x1="44954" y1="13443" x2="60347" y2="32131"/>
                        <a14:foregroundMark x1="58818" y1="18361" x2="45464" y2="38033"/>
                        <a14:foregroundMark x1="51988" y1="16721" x2="56983" y2="18033"/>
                        <a14:foregroundMark x1="27013" y1="92131" x2="45770" y2="84918"/>
                        <a14:foregroundMark x1="63099" y1="61311" x2="79511" y2="81967"/>
                        <a14:foregroundMark x1="65341" y1="83934" x2="78389" y2="63607"/>
                        <a14:foregroundMark x1="69929" y1="65246" x2="74006" y2="68197"/>
                        <a14:foregroundMark x1="75535" y1="33115" x2="89704" y2="20984"/>
                        <a14:foregroundMark x1="75943" y1="14754" x2="86544" y2="27541"/>
                        <a14:foregroundMark x1="86646" y1="19344" x2="85729" y2="33770"/>
                        <a14:foregroundMark x1="74006" y1="17705" x2="75841" y2="31148"/>
                        <a14:foregroundMark x1="82059" y1="14754" x2="85933" y2="19344"/>
                        <a14:foregroundMark x1="40367" y1="12131" x2="41081" y2="17377"/>
                        <a14:foregroundMark x1="3160" y1="12459" x2="4791" y2="16066"/>
                        <a14:foregroundMark x1="19266" y1="60984" x2="20897" y2="64590"/>
                        <a14:foregroundMark x1="58614" y1="62295" x2="59939" y2="64590"/>
                        <a14:foregroundMark x1="69929" y1="13443" x2="70846" y2="16393"/>
                      </a14:backgroundRemoval>
                    </a14:imgEffect>
                  </a14:imgLayer>
                </a14:imgProps>
              </a:ext>
              <a:ext uri="{28A0092B-C50C-407E-A947-70E740481C1C}">
                <a14:useLocalDpi xmlns:a14="http://schemas.microsoft.com/office/drawing/2010/main" val="0"/>
              </a:ext>
            </a:extLst>
          </a:blip>
          <a:srcRect/>
          <a:stretch>
            <a:fillRect/>
          </a:stretch>
        </p:blipFill>
        <p:spPr bwMode="auto">
          <a:xfrm>
            <a:off x="1115615" y="836712"/>
            <a:ext cx="7411395"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779912" y="3338989"/>
            <a:ext cx="4747098" cy="954107"/>
          </a:xfrm>
          <a:prstGeom prst="rect">
            <a:avLst/>
          </a:prstGeom>
          <a:noFill/>
        </p:spPr>
        <p:txBody>
          <a:bodyPr wrap="square" rtlCol="0">
            <a:spAutoFit/>
          </a:bodyPr>
          <a:lstStyle/>
          <a:p>
            <a:r>
              <a:rPr lang="en-US" altLang="zh-CN" sz="2800" b="1" dirty="0" smtClean="0">
                <a:latin typeface="Calibri" pitchFamily="34" charset="0"/>
              </a:rPr>
              <a:t>I was small. Now I am big! I can _____.</a:t>
            </a:r>
            <a:endParaRPr lang="zh-CN" altLang="en-US" sz="2800" b="1" dirty="0">
              <a:latin typeface="Calibri" pitchFamily="34" charset="0"/>
            </a:endParaRPr>
          </a:p>
        </p:txBody>
      </p:sp>
      <p:pic>
        <p:nvPicPr>
          <p:cNvPr id="12291"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37558" y1="32911" x2="38249" y2="65190"/>
                        <a14:foregroundMark x1="25806" y1="50316" x2="31336" y2="68671"/>
                      </a14:backgroundRemoval>
                    </a14:imgEffect>
                  </a14:imgLayer>
                </a14:imgProps>
              </a:ext>
              <a:ext uri="{28A0092B-C50C-407E-A947-70E740481C1C}">
                <a14:useLocalDpi xmlns:a14="http://schemas.microsoft.com/office/drawing/2010/main" val="0"/>
              </a:ext>
            </a:extLst>
          </a:blip>
          <a:srcRect/>
          <a:stretch>
            <a:fillRect/>
          </a:stretch>
        </p:blipFill>
        <p:spPr bwMode="auto">
          <a:xfrm>
            <a:off x="-14808" y="2497599"/>
            <a:ext cx="3948999" cy="2875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716016" y="3759423"/>
            <a:ext cx="432048" cy="523220"/>
          </a:xfrm>
          <a:prstGeom prst="rect">
            <a:avLst/>
          </a:prstGeom>
          <a:noFill/>
        </p:spPr>
        <p:txBody>
          <a:bodyPr wrap="square" rtlCol="0">
            <a:spAutoFit/>
          </a:bodyPr>
          <a:lstStyle/>
          <a:p>
            <a:r>
              <a:rPr lang="en-US" altLang="zh-CN" sz="2800" b="1" dirty="0">
                <a:solidFill>
                  <a:srgbClr val="FF0000"/>
                </a:solidFill>
                <a:latin typeface="Calibri" pitchFamily="34" charset="0"/>
              </a:rPr>
              <a:t>2</a:t>
            </a:r>
            <a:endParaRPr lang="zh-CN" altLang="en-US" sz="2800" b="1" dirty="0">
              <a:solidFill>
                <a:srgbClr val="FF0000"/>
              </a:solidFill>
              <a:latin typeface="Calibri" pitchFamily="34" charset="0"/>
            </a:endParaRPr>
          </a:p>
        </p:txBody>
      </p:sp>
      <p:sp>
        <p:nvSpPr>
          <p:cNvPr id="6" name="TextBox 5"/>
          <p:cNvSpPr txBox="1"/>
          <p:nvPr/>
        </p:nvSpPr>
        <p:spPr>
          <a:xfrm>
            <a:off x="539552" y="5310589"/>
            <a:ext cx="4680520" cy="954107"/>
          </a:xfrm>
          <a:prstGeom prst="rect">
            <a:avLst/>
          </a:prstGeom>
          <a:noFill/>
        </p:spPr>
        <p:txBody>
          <a:bodyPr wrap="square" rtlCol="0">
            <a:spAutoFit/>
          </a:bodyPr>
          <a:lstStyle/>
          <a:p>
            <a:r>
              <a:rPr lang="en-US" altLang="zh-CN" sz="2800" b="1" dirty="0" smtClean="0">
                <a:latin typeface="Calibri" pitchFamily="34" charset="0"/>
              </a:rPr>
              <a:t>How tall am I? </a:t>
            </a:r>
            <a:r>
              <a:rPr lang="en-US" altLang="zh-CN" sz="2800" b="1" dirty="0">
                <a:latin typeface="Calibri" pitchFamily="34" charset="0"/>
              </a:rPr>
              <a:t>H</a:t>
            </a:r>
            <a:r>
              <a:rPr lang="en-US" altLang="zh-CN" sz="2800" b="1" dirty="0" smtClean="0">
                <a:latin typeface="Calibri" pitchFamily="34" charset="0"/>
              </a:rPr>
              <a:t>elp me _____ my ______.</a:t>
            </a:r>
            <a:endParaRPr lang="zh-CN" altLang="en-US" sz="2800" b="1" dirty="0">
              <a:latin typeface="Calibri" pitchFamily="34" charset="0"/>
            </a:endParaRPr>
          </a:p>
        </p:txBody>
      </p:sp>
      <p:pic>
        <p:nvPicPr>
          <p:cNvPr id="8" name="Picture 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14133" y1="29893" x2="68800" y2="71886"/>
                        <a14:foregroundMark x1="71733" y1="49822" x2="25600" y2="65836"/>
                        <a14:foregroundMark x1="44800" y1="23488" x2="49333" y2="77936"/>
                        <a14:foregroundMark x1="17067" y1="44484" x2="42933" y2="77224"/>
                        <a14:foregroundMark x1="26933" y1="39502" x2="24533" y2="74377"/>
                        <a14:foregroundMark x1="8267" y1="38434" x2="14667" y2="70107"/>
                        <a14:foregroundMark x1="26667" y1="23843" x2="51467" y2="14591"/>
                        <a14:foregroundMark x1="52800" y1="11388" x2="78133" y2="43060"/>
                        <a14:foregroundMark x1="75200" y1="28114" x2="71467" y2="78648"/>
                        <a14:foregroundMark x1="89333" y1="50178" x2="62933" y2="76512"/>
                        <a14:foregroundMark x1="84267" y1="62633" x2="48800" y2="85765"/>
                        <a14:foregroundMark x1="69333" y1="80783" x2="58133" y2="86833"/>
                        <a14:foregroundMark x1="17333" y1="69395" x2="34133" y2="81139"/>
                        <a14:foregroundMark x1="28000" y1="78648" x2="46667" y2="86477"/>
                        <a14:foregroundMark x1="10933" y1="64057" x2="26933" y2="85409"/>
                        <a14:foregroundMark x1="7467" y1="55160" x2="12533" y2="72598"/>
                        <a14:foregroundMark x1="14933" y1="29181" x2="28267" y2="16014"/>
                        <a14:foregroundMark x1="34133" y1="15658" x2="69333" y2="19929"/>
                        <a14:foregroundMark x1="72267" y1="22420" x2="82133" y2="43060"/>
                        <a14:foregroundMark x1="58933" y1="89680" x2="57067" y2="90747"/>
                        <a14:foregroundMark x1="29867" y1="80783" x2="43733" y2="85765"/>
                        <a14:foregroundMark x1="38400" y1="79359" x2="48000" y2="83274"/>
                        <a14:foregroundMark x1="29867" y1="82918" x2="41600" y2="89680"/>
                        <a14:foregroundMark x1="79467" y1="28826" x2="87467" y2="49466"/>
                        <a14:foregroundMark x1="66400" y1="87189" x2="81067" y2="71530"/>
                      </a14:backgroundRemoval>
                    </a14:imgEffect>
                  </a14:imgLayer>
                </a14:imgProps>
              </a:ext>
              <a:ext uri="{28A0092B-C50C-407E-A947-70E740481C1C}">
                <a14:useLocalDpi xmlns:a14="http://schemas.microsoft.com/office/drawing/2010/main" val="0"/>
              </a:ext>
            </a:extLst>
          </a:blip>
          <a:srcRect/>
          <a:stretch>
            <a:fillRect/>
          </a:stretch>
        </p:blipFill>
        <p:spPr bwMode="auto">
          <a:xfrm>
            <a:off x="5064233" y="4221088"/>
            <a:ext cx="3625473" cy="271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355976" y="5282044"/>
            <a:ext cx="432048" cy="523220"/>
          </a:xfrm>
          <a:prstGeom prst="rect">
            <a:avLst/>
          </a:prstGeom>
          <a:noFill/>
        </p:spPr>
        <p:txBody>
          <a:bodyPr wrap="square" rtlCol="0">
            <a:spAutoFit/>
          </a:bodyPr>
          <a:lstStyle/>
          <a:p>
            <a:r>
              <a:rPr lang="en-US" altLang="zh-CN" sz="2800" b="1" dirty="0" smtClean="0">
                <a:solidFill>
                  <a:srgbClr val="FF0000"/>
                </a:solidFill>
                <a:latin typeface="Calibri" pitchFamily="34" charset="0"/>
              </a:rPr>
              <a:t>4</a:t>
            </a:r>
            <a:endParaRPr lang="zh-CN" altLang="en-US" sz="2800" b="1" dirty="0">
              <a:solidFill>
                <a:srgbClr val="FF0000"/>
              </a:solidFill>
              <a:latin typeface="Calibri" pitchFamily="34" charset="0"/>
            </a:endParaRPr>
          </a:p>
        </p:txBody>
      </p:sp>
      <p:sp>
        <p:nvSpPr>
          <p:cNvPr id="10" name="TextBox 9"/>
          <p:cNvSpPr txBox="1"/>
          <p:nvPr/>
        </p:nvSpPr>
        <p:spPr>
          <a:xfrm>
            <a:off x="1475656" y="5733256"/>
            <a:ext cx="432048" cy="523220"/>
          </a:xfrm>
          <a:prstGeom prst="rect">
            <a:avLst/>
          </a:prstGeom>
          <a:noFill/>
        </p:spPr>
        <p:txBody>
          <a:bodyPr wrap="square" rtlCol="0">
            <a:spAutoFit/>
          </a:bodyPr>
          <a:lstStyle/>
          <a:p>
            <a:r>
              <a:rPr lang="en-US" altLang="zh-CN" sz="2800" b="1" dirty="0" smtClean="0">
                <a:solidFill>
                  <a:srgbClr val="FF0000"/>
                </a:solidFill>
                <a:latin typeface="Calibri" pitchFamily="34" charset="0"/>
              </a:rPr>
              <a:t>3</a:t>
            </a:r>
            <a:endParaRPr lang="zh-CN" altLang="en-US" sz="2800" b="1" dirty="0">
              <a:solidFill>
                <a:srgbClr val="FF0000"/>
              </a:solidFill>
              <a:latin typeface="Calibri" pitchFamily="34" charset="0"/>
            </a:endParaRPr>
          </a:p>
        </p:txBody>
      </p:sp>
    </p:spTree>
    <p:extLst>
      <p:ext uri="{BB962C8B-B14F-4D97-AF65-F5344CB8AC3E}">
        <p14:creationId xmlns:p14="http://schemas.microsoft.com/office/powerpoint/2010/main" val="115512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1025046"/>
            <a:ext cx="4283968" cy="5816117"/>
          </a:xfrm>
          <a:prstGeom prst="rect">
            <a:avLst/>
          </a:prstGeom>
        </p:spPr>
      </p:pic>
      <p:sp>
        <p:nvSpPr>
          <p:cNvPr id="3" name="TextBox 2"/>
          <p:cNvSpPr txBox="1"/>
          <p:nvPr/>
        </p:nvSpPr>
        <p:spPr>
          <a:xfrm>
            <a:off x="-504564" y="1025046"/>
            <a:ext cx="5940660" cy="646331"/>
          </a:xfrm>
          <a:prstGeom prst="rect">
            <a:avLst/>
          </a:prstGeom>
          <a:noFill/>
        </p:spPr>
        <p:txBody>
          <a:bodyPr wrap="square" rtlCol="0">
            <a:spAutoFit/>
          </a:bodyPr>
          <a:lstStyle/>
          <a:p>
            <a:pPr algn="ctr"/>
            <a:r>
              <a:rPr lang="en-US" altLang="zh-CN" sz="3600" b="1" dirty="0" smtClean="0">
                <a:solidFill>
                  <a:schemeClr val="bg1"/>
                </a:solidFill>
                <a:effectLst>
                  <a:outerShdw blurRad="50800" dist="38100" dir="2700000" algn="tl" rotWithShape="0">
                    <a:prstClr val="black">
                      <a:alpha val="40000"/>
                    </a:prstClr>
                  </a:outerShdw>
                </a:effectLst>
                <a:latin typeface="Calibri" pitchFamily="34" charset="0"/>
              </a:rPr>
              <a:t>The Big Human Family</a:t>
            </a:r>
            <a:endParaRPr lang="zh-CN" altLang="en-US" sz="3600" b="1" dirty="0">
              <a:solidFill>
                <a:schemeClr val="bg1"/>
              </a:solidFill>
              <a:effectLst>
                <a:outerShdw blurRad="50800" dist="38100" dir="2700000" algn="tl" rotWithShape="0">
                  <a:prstClr val="black">
                    <a:alpha val="40000"/>
                  </a:prstClr>
                </a:outerShdw>
              </a:effectLst>
              <a:latin typeface="Calibri" pitchFamily="34" charset="0"/>
            </a:endParaRPr>
          </a:p>
        </p:txBody>
      </p:sp>
      <p:sp>
        <p:nvSpPr>
          <p:cNvPr id="4" name="TextBox 3"/>
          <p:cNvSpPr txBox="1"/>
          <p:nvPr/>
        </p:nvSpPr>
        <p:spPr>
          <a:xfrm>
            <a:off x="89502" y="2132856"/>
            <a:ext cx="4752528" cy="3108543"/>
          </a:xfrm>
          <a:prstGeom prst="rect">
            <a:avLst/>
          </a:prstGeom>
          <a:noFill/>
        </p:spPr>
        <p:txBody>
          <a:bodyPr wrap="square" rtlCol="0">
            <a:spAutoFit/>
          </a:bodyPr>
          <a:lstStyle/>
          <a:p>
            <a:r>
              <a:rPr lang="en-US" altLang="zh-CN" sz="2800" b="1" dirty="0" smtClean="0">
                <a:latin typeface="Calibri" pitchFamily="34" charset="0"/>
              </a:rPr>
              <a:t>People look and sound different. But really we are all the same. We eat food. We play. We laugh. We cry. We love our families and our friends. We are all part of one big human family.</a:t>
            </a:r>
            <a:endParaRPr lang="zh-CN" altLang="en-US" sz="2800" b="1" dirty="0">
              <a:latin typeface="Calibri" pitchFamily="34" charset="0"/>
            </a:endParaRPr>
          </a:p>
        </p:txBody>
      </p:sp>
    </p:spTree>
    <p:extLst>
      <p:ext uri="{BB962C8B-B14F-4D97-AF65-F5344CB8AC3E}">
        <p14:creationId xmlns:p14="http://schemas.microsoft.com/office/powerpoint/2010/main" val="2532600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LUS 1A 模板">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1448</TotalTime>
  <Words>241</Words>
  <Application>Microsoft Office PowerPoint</Application>
  <PresentationFormat>全屏显示(4:3)</PresentationFormat>
  <Paragraphs>54</Paragraphs>
  <Slides>8</Slides>
  <Notes>1</Notes>
  <HiddenSlides>0</HiddenSlides>
  <MMClips>0</MMClips>
  <ScaleCrop>false</ScaleCrop>
  <HeadingPairs>
    <vt:vector size="4" baseType="variant">
      <vt:variant>
        <vt:lpstr>主题</vt:lpstr>
      </vt:variant>
      <vt:variant>
        <vt:i4>1</vt:i4>
      </vt:variant>
      <vt:variant>
        <vt:lpstr>幻灯片标题</vt:lpstr>
      </vt:variant>
      <vt:variant>
        <vt:i4>8</vt:i4>
      </vt:variant>
    </vt:vector>
  </HeadingPairs>
  <TitlesOfParts>
    <vt:vector size="9" baseType="lpstr">
      <vt:lpstr>LUS 1A 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1A1 OUR SENSES</dc:title>
  <dc:creator>FLTRP</dc:creator>
  <cp:lastModifiedBy>FLTRP</cp:lastModifiedBy>
  <cp:revision>136</cp:revision>
  <dcterms:created xsi:type="dcterms:W3CDTF">2015-03-12T07:16:30Z</dcterms:created>
  <dcterms:modified xsi:type="dcterms:W3CDTF">2017-11-07T02:37:01Z</dcterms:modified>
</cp:coreProperties>
</file>