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2" r:id="rId12"/>
    <p:sldId id="269" r:id="rId13"/>
    <p:sldId id="267" r:id="rId14"/>
    <p:sldId id="271" r:id="rId15"/>
    <p:sldId id="268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66"/>
    <a:srgbClr val="EEE800"/>
    <a:srgbClr val="F8F2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1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F283B5E-0EA4-4F18-BA4F-915929EA279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989365E-BD45-4255-8FD6-C2351925FEC7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黄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课程资源-教案+课件\课件\单元背景色图片\SB 3B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" t="909" r="3201" b="445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Documents and Settings\zhoushaozhen\桌面\图片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871758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F:\课程资源-教案+课件\1A\麦米透明标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40" b="27303"/>
          <a:stretch>
            <a:fillRect/>
          </a:stretch>
        </p:blipFill>
        <p:spPr bwMode="auto">
          <a:xfrm>
            <a:off x="7740352" y="71438"/>
            <a:ext cx="1403648" cy="60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B9ED5-89EC-4F9A-8B87-DBA08C598CE6}" type="datetimeFigureOut">
              <a:rPr lang="zh-CN" altLang="en-US"/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37C23-84F9-4297-A9E9-88862938B860}" type="slidenum">
              <a:rPr lang="zh-CN" altLang="en-US"/>
            </a:fld>
            <a:endParaRPr lang="zh-CN" altLang="en-US"/>
          </a:p>
        </p:txBody>
      </p:sp>
      <p:pic>
        <p:nvPicPr>
          <p:cNvPr id="12" name="图片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0528" y="-138896"/>
            <a:ext cx="2161654" cy="111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72A7D45-0631-4637-98A3-D3C820667AA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CA141D-BB18-42DB-9B04-2000939DB60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hdphoto1.wdp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microsoft.com/office/2007/relationships/hdphoto" Target="../media/hdphoto17.wdp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hdphoto18.wdp"/><Relationship Id="rId3" Type="http://schemas.openxmlformats.org/officeDocument/2006/relationships/image" Target="../media/image25.png"/><Relationship Id="rId2" Type="http://schemas.microsoft.com/office/2007/relationships/hdphoto" Target="../media/hdphoto17.wdp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microsoft.com/office/2007/relationships/hdphoto" Target="../media/hdphoto20.wdp"/><Relationship Id="rId3" Type="http://schemas.openxmlformats.org/officeDocument/2006/relationships/image" Target="../media/image27.png"/><Relationship Id="rId2" Type="http://schemas.microsoft.com/office/2007/relationships/hdphoto" Target="../media/hdphoto19.wdp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hdphoto22.wdp"/><Relationship Id="rId3" Type="http://schemas.openxmlformats.org/officeDocument/2006/relationships/image" Target="../media/image30.png"/><Relationship Id="rId2" Type="http://schemas.microsoft.com/office/2007/relationships/hdphoto" Target="../media/hdphoto21.wdp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hdphoto1.wdp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hdphoto2.wdp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microsoft.com/office/2007/relationships/hdphoto" Target="../media/hdphoto6.wdp"/><Relationship Id="rId7" Type="http://schemas.openxmlformats.org/officeDocument/2006/relationships/image" Target="../media/image11.png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4.wdp"/><Relationship Id="rId3" Type="http://schemas.openxmlformats.org/officeDocument/2006/relationships/image" Target="../media/image9.png"/><Relationship Id="rId2" Type="http://schemas.microsoft.com/office/2007/relationships/hdphoto" Target="../media/hdphoto3.wdp"/><Relationship Id="rId17" Type="http://schemas.openxmlformats.org/officeDocument/2006/relationships/slideLayout" Target="../slideLayouts/slideLayout1.xml"/><Relationship Id="rId16" Type="http://schemas.microsoft.com/office/2007/relationships/hdphoto" Target="../media/hdphoto10.wdp"/><Relationship Id="rId15" Type="http://schemas.openxmlformats.org/officeDocument/2006/relationships/image" Target="../media/image15.png"/><Relationship Id="rId14" Type="http://schemas.microsoft.com/office/2007/relationships/hdphoto" Target="../media/hdphoto9.wdp"/><Relationship Id="rId13" Type="http://schemas.openxmlformats.org/officeDocument/2006/relationships/image" Target="../media/image14.png"/><Relationship Id="rId12" Type="http://schemas.microsoft.com/office/2007/relationships/hdphoto" Target="../media/hdphoto8.wdp"/><Relationship Id="rId11" Type="http://schemas.openxmlformats.org/officeDocument/2006/relationships/image" Target="../media/image13.png"/><Relationship Id="rId10" Type="http://schemas.microsoft.com/office/2007/relationships/hdphoto" Target="../media/hdphoto7.wdp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hdphoto12.wdp"/><Relationship Id="rId3" Type="http://schemas.openxmlformats.org/officeDocument/2006/relationships/image" Target="../media/image17.png"/><Relationship Id="rId2" Type="http://schemas.microsoft.com/office/2007/relationships/hdphoto" Target="../media/hdphoto11.wdp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hdphoto14.wdp"/><Relationship Id="rId3" Type="http://schemas.openxmlformats.org/officeDocument/2006/relationships/image" Target="../media/image20.png"/><Relationship Id="rId2" Type="http://schemas.microsoft.com/office/2007/relationships/hdphoto" Target="../media/hdphoto13.wdp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hdphoto16.wdp"/><Relationship Id="rId3" Type="http://schemas.openxmlformats.org/officeDocument/2006/relationships/image" Target="../media/image22.png"/><Relationship Id="rId2" Type="http://schemas.microsoft.com/office/2007/relationships/hdphoto" Target="../media/hdphoto15.wdp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328" y="1844824"/>
            <a:ext cx="5171672" cy="509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-324544" y="1268760"/>
            <a:ext cx="5175856" cy="38164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b="1" spc="50" dirty="0" smtClean="0">
                <a:ln w="11430"/>
                <a:solidFill>
                  <a:schemeClr val="bg1"/>
                </a:solidFill>
                <a:latin typeface="+mn-lt"/>
                <a:ea typeface="+mn-ea"/>
              </a:rPr>
              <a:t>   </a:t>
            </a:r>
            <a:endParaRPr lang="en-US" altLang="zh-CN" sz="6600" b="1" spc="50" dirty="0" smtClean="0">
              <a:ln w="11430"/>
              <a:solidFill>
                <a:schemeClr val="bg1"/>
              </a:solidFill>
              <a:latin typeface="+mn-lt"/>
              <a:ea typeface="+mn-ea"/>
            </a:endParaRPr>
          </a:p>
          <a:p>
            <a:pPr algn="ctr">
              <a:defRPr/>
            </a:pPr>
            <a:r>
              <a:rPr lang="en-US" altLang="zh-CN" sz="8800" b="1" dirty="0">
                <a:ln w="28575">
                  <a:solidFill>
                    <a:srgbClr val="EEE800"/>
                  </a:solidFill>
                </a:ln>
                <a:solidFill>
                  <a:srgbClr val="CC3300"/>
                </a:solidFill>
                <a:effectLst>
                  <a:outerShdw blurRad="50800" dist="50800" dir="2580000" algn="ctr" rotWithShape="0">
                    <a:schemeClr val="tx1"/>
                  </a:outerShdw>
                </a:effectLst>
                <a:latin typeface="+mn-lt"/>
                <a:ea typeface="宋体" panose="02010600030101010101" pitchFamily="2" charset="-122"/>
              </a:rPr>
              <a:t>S</a:t>
            </a:r>
            <a:r>
              <a:rPr lang="en-US" altLang="zh-CN" sz="7200" b="1" dirty="0">
                <a:ln w="28575">
                  <a:solidFill>
                    <a:srgbClr val="EEE800"/>
                  </a:solidFill>
                </a:ln>
                <a:solidFill>
                  <a:srgbClr val="CC3300"/>
                </a:solidFill>
                <a:effectLst>
                  <a:outerShdw blurRad="50800" dist="50800" dir="2580000" algn="ctr" rotWithShape="0">
                    <a:schemeClr val="tx1"/>
                  </a:outerShdw>
                </a:effectLst>
                <a:latin typeface="+mn-lt"/>
                <a:ea typeface="宋体" panose="02010600030101010101" pitchFamily="2" charset="-122"/>
              </a:rPr>
              <a:t>MALL </a:t>
            </a:r>
            <a:r>
              <a:rPr lang="en-US" altLang="zh-CN" sz="8800" b="1" dirty="0" smtClean="0">
                <a:ln w="28575">
                  <a:solidFill>
                    <a:srgbClr val="EEE800"/>
                  </a:solidFill>
                </a:ln>
                <a:solidFill>
                  <a:srgbClr val="CC3300"/>
                </a:solidFill>
                <a:effectLst>
                  <a:outerShdw blurRad="50800" dist="50800" dir="2580000" algn="ctr" rotWithShape="0">
                    <a:schemeClr val="tx1"/>
                  </a:outerShdw>
                </a:effectLst>
                <a:latin typeface="+mn-lt"/>
                <a:ea typeface="宋体" panose="02010600030101010101" pitchFamily="2" charset="-122"/>
              </a:rPr>
              <a:t>A</a:t>
            </a:r>
            <a:r>
              <a:rPr lang="en-US" altLang="zh-CN" sz="7200" b="1" dirty="0" smtClean="0">
                <a:ln w="28575">
                  <a:solidFill>
                    <a:srgbClr val="EEE800"/>
                  </a:solidFill>
                </a:ln>
                <a:solidFill>
                  <a:srgbClr val="CC3300"/>
                </a:solidFill>
                <a:effectLst>
                  <a:outerShdw blurRad="50800" dist="50800" dir="2580000" algn="ctr" rotWithShape="0">
                    <a:schemeClr val="tx1"/>
                  </a:outerShdw>
                </a:effectLst>
                <a:latin typeface="+mn-lt"/>
                <a:ea typeface="宋体" panose="02010600030101010101" pitchFamily="2" charset="-122"/>
              </a:rPr>
              <a:t>NIMALS</a:t>
            </a:r>
            <a:endParaRPr lang="en-US" altLang="zh-CN" sz="7200" b="1" dirty="0">
              <a:ln w="28575">
                <a:solidFill>
                  <a:srgbClr val="EEE800"/>
                </a:solidFill>
              </a:ln>
              <a:solidFill>
                <a:srgbClr val="CC3300"/>
              </a:solidFill>
              <a:effectLst>
                <a:outerShdw blurRad="50800" dist="50800" dir="2580000" algn="ctr" rotWithShape="0">
                  <a:schemeClr val="tx1"/>
                </a:outerShdw>
              </a:effectLst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61063" y="5231900"/>
            <a:ext cx="1593706" cy="828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小</a:t>
            </a:r>
            <a:r>
              <a:rPr lang="zh-CN" altLang="en-US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动物</a:t>
            </a:r>
            <a:endParaRPr lang="en-US" altLang="zh-CN" sz="36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688" y="693509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spc="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</a:t>
            </a:r>
            <a:r>
              <a:rPr lang="en-US" altLang="zh-CN" sz="6600" b="1" spc="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NIT</a:t>
            </a:r>
            <a:r>
              <a:rPr lang="en-US" altLang="zh-CN" sz="7200" b="1" spc="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CN" sz="6600" b="1" spc="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endParaRPr lang="en-US" altLang="zh-CN" sz="7200" b="1" spc="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t="27138" r="37189" b="49907"/>
          <a:stretch>
            <a:fillRect/>
          </a:stretch>
        </p:blipFill>
        <p:spPr bwMode="auto">
          <a:xfrm>
            <a:off x="2063904" y="692696"/>
            <a:ext cx="4983374" cy="111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5"/>
          <p:cNvSpPr>
            <a:spLocks noChangeArrowheads="1"/>
          </p:cNvSpPr>
          <p:nvPr/>
        </p:nvSpPr>
        <p:spPr bwMode="auto">
          <a:xfrm>
            <a:off x="1603263" y="2060848"/>
            <a:ext cx="59046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en-US" altLang="zh-CN" sz="2800" b="1" dirty="0"/>
              <a:t>There are many kinds of small animals.</a:t>
            </a:r>
            <a:endParaRPr lang="en-US" altLang="zh-CN" sz="2800" b="1" dirty="0"/>
          </a:p>
          <a:p>
            <a:pPr>
              <a:spcBef>
                <a:spcPts val="0"/>
              </a:spcBef>
              <a:buNone/>
            </a:pPr>
            <a:r>
              <a:rPr lang="en-US" altLang="zh-CN" sz="2800" b="1" dirty="0"/>
              <a:t>Insects have six </a:t>
            </a:r>
            <a:r>
              <a:rPr lang="en-US" altLang="zh-CN" sz="2800" b="1" dirty="0" smtClean="0"/>
              <a:t>legs.</a:t>
            </a:r>
            <a:endParaRPr lang="en-US" altLang="zh-CN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3087" y1="93643" x2="81003" y2="94419"/>
                        <a14:foregroundMark x1="84037" y1="89612" x2="84169" y2="92403"/>
                        <a14:foregroundMark x1="73879" y1="95039" x2="73747" y2="96279"/>
                        <a14:foregroundMark x1="71108" y1="94574" x2="73747" y2="95814"/>
                        <a14:foregroundMark x1="30475" y1="17519" x2="32058" y2="20155"/>
                        <a14:foregroundMark x1="23219" y1="24651" x2="23483" y2="26977"/>
                        <a14:foregroundMark x1="64908" y1="17984" x2="67546" y2="20465"/>
                        <a14:foregroundMark x1="70712" y1="21860" x2="70712" y2="22481"/>
                        <a14:foregroundMark x1="72955" y1="25116" x2="73483" y2="25891"/>
                        <a14:foregroundMark x1="76385" y1="91318" x2="84433" y2="91008"/>
                        <a14:foregroundMark x1="24274" y1="46822" x2="28232" y2="66977"/>
                        <a14:foregroundMark x1="48549" y1="11163" x2="46570" y2="20155"/>
                        <a14:backgroundMark x1="10158" y1="10233" x2="9367" y2="41860"/>
                        <a14:backgroundMark x1="50792" y1="34419" x2="51847" y2="70233"/>
                        <a14:backgroundMark x1="20053" y1="8527" x2="7388" y2="35814"/>
                        <a14:backgroundMark x1="6201" y1="38295" x2="8179" y2="78760"/>
                        <a14:backgroundMark x1="54617" y1="48682" x2="56069" y2="85581"/>
                        <a14:backgroundMark x1="40765" y1="58915" x2="56860" y2="79225"/>
                        <a14:backgroundMark x1="63852" y1="70233" x2="50396" y2="87442"/>
                        <a14:backgroundMark x1="38127" y1="88217" x2="56860" y2="95349"/>
                        <a14:backgroundMark x1="63456" y1="79070" x2="50000" y2="95814"/>
                        <a14:backgroundMark x1="36148" y1="63566" x2="40765" y2="70078"/>
                        <a14:backgroundMark x1="3958" y1="52093" x2="6596" y2="92248"/>
                        <a14:backgroundMark x1="5541" y1="11473" x2="5937" y2="38605"/>
                        <a14:backgroundMark x1="27045" y1="7132" x2="13456" y2="24496"/>
                        <a14:backgroundMark x1="6201" y1="4341" x2="39974" y2="4341"/>
                        <a14:backgroundMark x1="36675" y1="12558" x2="41821" y2="36434"/>
                        <a14:backgroundMark x1="55013" y1="27907" x2="54881" y2="43101"/>
                        <a14:backgroundMark x1="68734" y1="5271" x2="86544" y2="16589"/>
                        <a14:backgroundMark x1="64248" y1="8527" x2="54485" y2="25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61367"/>
            <a:ext cx="3168352" cy="26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18973" y="2204864"/>
            <a:ext cx="7821343" cy="523220"/>
            <a:chOff x="899592" y="2060848"/>
            <a:chExt cx="7821343" cy="523220"/>
          </a:xfrm>
        </p:grpSpPr>
        <p:sp>
          <p:nvSpPr>
            <p:cNvPr id="5" name="TextBox 4"/>
            <p:cNvSpPr txBox="1"/>
            <p:nvPr/>
          </p:nvSpPr>
          <p:spPr>
            <a:xfrm>
              <a:off x="1392379" y="2060848"/>
              <a:ext cx="7328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latin typeface="+mn-lt"/>
                </a:rPr>
                <a:t>I looked for small animals.</a:t>
              </a:r>
              <a:endParaRPr lang="en-US" altLang="zh-CN" sz="2800" b="1" dirty="0">
                <a:latin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99592" y="2142458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907704" y="2709941"/>
            <a:ext cx="7832612" cy="523220"/>
            <a:chOff x="899592" y="2852936"/>
            <a:chExt cx="7832612" cy="523220"/>
          </a:xfrm>
        </p:grpSpPr>
        <p:sp>
          <p:nvSpPr>
            <p:cNvPr id="8" name="TextBox 7"/>
            <p:cNvSpPr txBox="1"/>
            <p:nvPr/>
          </p:nvSpPr>
          <p:spPr>
            <a:xfrm>
              <a:off x="1403648" y="2852936"/>
              <a:ext cx="7328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latin typeface="+mn-lt"/>
                </a:rPr>
                <a:t>I observed them with a hand lens.</a:t>
              </a:r>
              <a:endParaRPr lang="en-US" altLang="zh-CN" sz="2800" b="1" dirty="0">
                <a:latin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99592" y="2934546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73087" y1="93643" x2="81003" y2="94419"/>
                        <a14:foregroundMark x1="84037" y1="89612" x2="84169" y2="92403"/>
                        <a14:foregroundMark x1="73879" y1="95039" x2="73747" y2="96279"/>
                        <a14:foregroundMark x1="71108" y1="94574" x2="73747" y2="95814"/>
                        <a14:foregroundMark x1="30475" y1="17519" x2="32058" y2="20155"/>
                        <a14:foregroundMark x1="23219" y1="24651" x2="23483" y2="26977"/>
                        <a14:foregroundMark x1="64908" y1="17984" x2="67546" y2="20465"/>
                        <a14:foregroundMark x1="70712" y1="21860" x2="70712" y2="22481"/>
                        <a14:foregroundMark x1="72955" y1="25116" x2="73483" y2="25891"/>
                        <a14:foregroundMark x1="76385" y1="91318" x2="84433" y2="91008"/>
                        <a14:foregroundMark x1="24274" y1="46822" x2="28232" y2="66977"/>
                        <a14:foregroundMark x1="48549" y1="11163" x2="46570" y2="20155"/>
                        <a14:backgroundMark x1="10158" y1="10233" x2="9367" y2="41860"/>
                        <a14:backgroundMark x1="50792" y1="34419" x2="51847" y2="70233"/>
                        <a14:backgroundMark x1="20053" y1="8527" x2="7388" y2="35814"/>
                        <a14:backgroundMark x1="6201" y1="38295" x2="8179" y2="78760"/>
                        <a14:backgroundMark x1="54617" y1="48682" x2="56069" y2="85581"/>
                        <a14:backgroundMark x1="40765" y1="58915" x2="56860" y2="79225"/>
                        <a14:backgroundMark x1="63852" y1="70233" x2="50396" y2="87442"/>
                        <a14:backgroundMark x1="38127" y1="88217" x2="56860" y2="95349"/>
                        <a14:backgroundMark x1="63456" y1="79070" x2="50000" y2="95814"/>
                        <a14:backgroundMark x1="36148" y1="63566" x2="40765" y2="70078"/>
                        <a14:backgroundMark x1="3958" y1="52093" x2="6596" y2="92248"/>
                        <a14:backgroundMark x1="5541" y1="11473" x2="5937" y2="38605"/>
                        <a14:backgroundMark x1="27045" y1="7132" x2="13456" y2="24496"/>
                        <a14:backgroundMark x1="6201" y1="4341" x2="39974" y2="4341"/>
                        <a14:backgroundMark x1="36675" y1="12558" x2="41821" y2="36434"/>
                        <a14:backgroundMark x1="55013" y1="27907" x2="54881" y2="43101"/>
                        <a14:backgroundMark x1="68734" y1="5271" x2="86544" y2="16589"/>
                        <a14:backgroundMark x1="64248" y1="8527" x2="54485" y2="25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61367"/>
            <a:ext cx="3168352" cy="26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480" l="0" r="100000">
                        <a14:foregroundMark x1="7404" y1="44633" x2="20588" y2="54237"/>
                        <a14:foregroundMark x1="37830" y1="43503" x2="38742" y2="52542"/>
                        <a14:foregroundMark x1="91684" y1="59887" x2="95639" y2="62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16" y="836712"/>
            <a:ext cx="4523416" cy="81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1907704" y="3233161"/>
            <a:ext cx="7832612" cy="523220"/>
            <a:chOff x="899592" y="2852936"/>
            <a:chExt cx="7832612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1403648" y="2852936"/>
              <a:ext cx="7328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latin typeface="+mn-lt"/>
                </a:rPr>
                <a:t>I counted their legs.</a:t>
              </a:r>
              <a:endParaRPr lang="en-US" altLang="zh-CN" sz="2800" b="1" dirty="0">
                <a:latin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99592" y="2934546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35696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5696" y="269287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35696" y="32312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036" y="1412776"/>
            <a:ext cx="8599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Do you know some small animals? Where can you see them? Draw a picture.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4940" y1="3403" x2="14395" y2="18661"/>
                        <a14:foregroundMark x1="19506" y1="16685" x2="16610" y2="56970"/>
                        <a14:foregroundMark x1="20017" y1="14929" x2="81346" y2="14490"/>
                        <a14:foregroundMark x1="87819" y1="11855" x2="83901" y2="71570"/>
                        <a14:foregroundMark x1="5792" y1="2525" x2="6133" y2="3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24" y="2566250"/>
            <a:ext cx="4174097" cy="323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" b="100000" l="0" r="100000">
                        <a14:foregroundMark x1="4914" y1="5159" x2="16379" y2="19649"/>
                        <a14:foregroundMark x1="83362" y1="74533" x2="85345" y2="86279"/>
                        <a14:foregroundMark x1="70517" y1="72009" x2="81897" y2="87377"/>
                        <a14:foregroundMark x1="90517" y1="76070" x2="88966" y2="87596"/>
                        <a14:foregroundMark x1="5690" y1="7903" x2="7759" y2="16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84" y="2588228"/>
            <a:ext cx="4068350" cy="319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7" t="32675" r="22913" b="47694"/>
          <a:stretch>
            <a:fillRect/>
          </a:stretch>
        </p:blipFill>
        <p:spPr bwMode="auto">
          <a:xfrm>
            <a:off x="1835697" y="319520"/>
            <a:ext cx="5472608" cy="95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88844" y="2420888"/>
            <a:ext cx="5519460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96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anose="020F0502020204030204" pitchFamily="34" charset="0"/>
              </a:rPr>
              <a:t>Workbook</a:t>
            </a:r>
            <a:endParaRPr lang="zh-CN" altLang="en-US" sz="96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99652">
                        <a14:foregroundMark x1="11266" y1="8732" x2="24739" y2="22010"/>
                        <a14:foregroundMark x1="11847" y1="42703" x2="29733" y2="56220"/>
                        <a14:foregroundMark x1="5110" y1="72488" x2="36237" y2="96411"/>
                        <a14:foregroundMark x1="61905" y1="75000" x2="71893" y2="89952"/>
                        <a14:foregroundMark x1="64576" y1="43660" x2="84204" y2="53828"/>
                        <a14:foregroundMark x1="65970" y1="11244" x2="86295" y2="25957"/>
                        <a14:foregroundMark x1="63066" y1="47010" x2="78862" y2="63636"/>
                        <a14:foregroundMark x1="7201" y1="26914" x2="36818" y2="27512"/>
                        <a14:foregroundMark x1="6039" y1="6699" x2="10337" y2="23086"/>
                        <a14:foregroundMark x1="6039" y1="4545" x2="34727" y2="5383"/>
                        <a14:backgroundMark x1="4994" y1="67584" x2="96980" y2="68182"/>
                        <a14:backgroundMark x1="3252" y1="33612" x2="96051" y2="35048"/>
                        <a14:backgroundMark x1="1161" y1="19498" x2="2323" y2="85407"/>
                        <a14:backgroundMark x1="1858" y1="3828" x2="0" y2="22488"/>
                        <a14:backgroundMark x1="3833" y1="2392" x2="35075" y2="1196"/>
                        <a14:backgroundMark x1="58537" y1="837" x2="93148" y2="2033"/>
                        <a14:backgroundMark x1="96980" y1="73325" x2="96980" y2="87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283"/>
          <a:stretch>
            <a:fillRect/>
          </a:stretch>
        </p:blipFill>
        <p:spPr bwMode="auto">
          <a:xfrm>
            <a:off x="2678078" y="1221226"/>
            <a:ext cx="3738459" cy="237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99652">
                        <a14:foregroundMark x1="11266" y1="8732" x2="24739" y2="22010"/>
                        <a14:foregroundMark x1="11847" y1="42703" x2="29733" y2="56220"/>
                        <a14:foregroundMark x1="5110" y1="72488" x2="36237" y2="96411"/>
                        <a14:foregroundMark x1="61905" y1="75000" x2="71893" y2="89952"/>
                        <a14:foregroundMark x1="64576" y1="43660" x2="84204" y2="53828"/>
                        <a14:foregroundMark x1="65970" y1="11244" x2="86295" y2="25957"/>
                        <a14:foregroundMark x1="63066" y1="47010" x2="78862" y2="63636"/>
                        <a14:foregroundMark x1="7201" y1="26914" x2="36818" y2="27512"/>
                        <a14:foregroundMark x1="6039" y1="6699" x2="10337" y2="23086"/>
                        <a14:foregroundMark x1="6039" y1="4545" x2="34727" y2="5383"/>
                        <a14:backgroundMark x1="4994" y1="67584" x2="96980" y2="68182"/>
                        <a14:backgroundMark x1="3252" y1="33612" x2="96051" y2="35048"/>
                        <a14:backgroundMark x1="1161" y1="19498" x2="2323" y2="85407"/>
                        <a14:backgroundMark x1="1858" y1="3828" x2="0" y2="22488"/>
                        <a14:backgroundMark x1="3833" y1="2392" x2="35075" y2="1196"/>
                        <a14:backgroundMark x1="58537" y1="837" x2="93148" y2="2033"/>
                        <a14:backgroundMark x1="96980" y1="73325" x2="96980" y2="87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88" t="66799" b="-1089"/>
          <a:stretch>
            <a:fillRect/>
          </a:stretch>
        </p:blipFill>
        <p:spPr bwMode="auto">
          <a:xfrm>
            <a:off x="5868144" y="3224722"/>
            <a:ext cx="3557222" cy="250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99652">
                        <a14:foregroundMark x1="11266" y1="8732" x2="24739" y2="22010"/>
                        <a14:foregroundMark x1="11847" y1="42703" x2="29733" y2="56220"/>
                        <a14:foregroundMark x1="5110" y1="72488" x2="36237" y2="96411"/>
                        <a14:foregroundMark x1="61905" y1="75000" x2="71893" y2="89952"/>
                        <a14:foregroundMark x1="64576" y1="43660" x2="84204" y2="53828"/>
                        <a14:foregroundMark x1="65970" y1="11244" x2="86295" y2="25957"/>
                        <a14:foregroundMark x1="63066" y1="47010" x2="78862" y2="63636"/>
                        <a14:foregroundMark x1="7201" y1="26914" x2="36818" y2="27512"/>
                        <a14:foregroundMark x1="6039" y1="6699" x2="10337" y2="23086"/>
                        <a14:foregroundMark x1="6039" y1="4545" x2="34727" y2="5383"/>
                        <a14:backgroundMark x1="4994" y1="67584" x2="96980" y2="68182"/>
                        <a14:backgroundMark x1="3252" y1="33612" x2="96051" y2="35048"/>
                        <a14:backgroundMark x1="1161" y1="19498" x2="2323" y2="85407"/>
                        <a14:backgroundMark x1="1858" y1="3828" x2="0" y2="22488"/>
                        <a14:backgroundMark x1="3833" y1="2392" x2="35075" y2="1196"/>
                        <a14:backgroundMark x1="58537" y1="837" x2="93148" y2="2033"/>
                        <a14:backgroundMark x1="96980" y1="73325" x2="96980" y2="87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799" r="54023"/>
          <a:stretch>
            <a:fillRect/>
          </a:stretch>
        </p:blipFill>
        <p:spPr bwMode="auto">
          <a:xfrm>
            <a:off x="3141679" y="3236514"/>
            <a:ext cx="3384958" cy="237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99652">
                        <a14:foregroundMark x1="11266" y1="8732" x2="24739" y2="22010"/>
                        <a14:foregroundMark x1="11847" y1="42703" x2="29733" y2="56220"/>
                        <a14:foregroundMark x1="5110" y1="72488" x2="36237" y2="96411"/>
                        <a14:foregroundMark x1="61905" y1="75000" x2="71893" y2="89952"/>
                        <a14:foregroundMark x1="64576" y1="43660" x2="84204" y2="53828"/>
                        <a14:foregroundMark x1="65970" y1="11244" x2="86295" y2="25957"/>
                        <a14:foregroundMark x1="63066" y1="47010" x2="78862" y2="63636"/>
                        <a14:foregroundMark x1="7201" y1="26914" x2="36818" y2="27512"/>
                        <a14:foregroundMark x1="6039" y1="6699" x2="10337" y2="23086"/>
                        <a14:foregroundMark x1="6039" y1="4545" x2="34727" y2="5383"/>
                        <a14:backgroundMark x1="4994" y1="67584" x2="96980" y2="68182"/>
                        <a14:backgroundMark x1="3252" y1="33612" x2="96051" y2="35048"/>
                        <a14:backgroundMark x1="1161" y1="19498" x2="2323" y2="85407"/>
                        <a14:backgroundMark x1="1858" y1="3828" x2="0" y2="22488"/>
                        <a14:backgroundMark x1="3833" y1="2392" x2="35075" y2="1196"/>
                        <a14:backgroundMark x1="58537" y1="837" x2="93148" y2="2033"/>
                        <a14:backgroundMark x1="96980" y1="73325" x2="96980" y2="87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74" t="33075" r="2611" b="33463"/>
          <a:stretch>
            <a:fillRect/>
          </a:stretch>
        </p:blipFill>
        <p:spPr bwMode="auto">
          <a:xfrm>
            <a:off x="-192860" y="3207153"/>
            <a:ext cx="3505767" cy="245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99652">
                        <a14:foregroundMark x1="11266" y1="8732" x2="24739" y2="22010"/>
                        <a14:foregroundMark x1="11847" y1="42703" x2="29733" y2="56220"/>
                        <a14:foregroundMark x1="5110" y1="72488" x2="36237" y2="96411"/>
                        <a14:foregroundMark x1="61905" y1="75000" x2="71893" y2="89952"/>
                        <a14:foregroundMark x1="64576" y1="43660" x2="84204" y2="53828"/>
                        <a14:foregroundMark x1="65970" y1="11244" x2="86295" y2="25957"/>
                        <a14:foregroundMark x1="63066" y1="47010" x2="78862" y2="63636"/>
                        <a14:foregroundMark x1="7201" y1="26914" x2="36818" y2="27512"/>
                        <a14:foregroundMark x1="6039" y1="6699" x2="10337" y2="23086"/>
                        <a14:foregroundMark x1="6039" y1="4545" x2="34727" y2="5383"/>
                        <a14:backgroundMark x1="4994" y1="67584" x2="96980" y2="68182"/>
                        <a14:backgroundMark x1="3252" y1="33612" x2="96051" y2="35048"/>
                        <a14:backgroundMark x1="1161" y1="19498" x2="2323" y2="85407"/>
                        <a14:backgroundMark x1="1858" y1="3828" x2="0" y2="22488"/>
                        <a14:backgroundMark x1="3833" y1="2392" x2="35075" y2="1196"/>
                        <a14:backgroundMark x1="58537" y1="837" x2="93148" y2="2033"/>
                        <a14:backgroundMark x1="96980" y1="73325" x2="96980" y2="87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062" r="61217" b="33469"/>
          <a:stretch>
            <a:fillRect/>
          </a:stretch>
        </p:blipFill>
        <p:spPr bwMode="auto">
          <a:xfrm>
            <a:off x="6002577" y="1193286"/>
            <a:ext cx="2892681" cy="242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99652">
                        <a14:foregroundMark x1="11266" y1="8732" x2="24739" y2="22010"/>
                        <a14:foregroundMark x1="11847" y1="42703" x2="29733" y2="56220"/>
                        <a14:foregroundMark x1="5110" y1="72488" x2="36237" y2="96411"/>
                        <a14:foregroundMark x1="61905" y1="75000" x2="71893" y2="89952"/>
                        <a14:foregroundMark x1="64576" y1="43660" x2="84204" y2="53828"/>
                        <a14:foregroundMark x1="65970" y1="11244" x2="86295" y2="25957"/>
                        <a14:foregroundMark x1="63066" y1="47010" x2="78862" y2="63636"/>
                        <a14:foregroundMark x1="7201" y1="26914" x2="36818" y2="27512"/>
                        <a14:foregroundMark x1="6039" y1="6699" x2="10337" y2="23086"/>
                        <a14:foregroundMark x1="6039" y1="4545" x2="34727" y2="5383"/>
                        <a14:backgroundMark x1="4994" y1="67584" x2="96980" y2="68182"/>
                        <a14:backgroundMark x1="3252" y1="33612" x2="96051" y2="35048"/>
                        <a14:backgroundMark x1="1161" y1="19498" x2="2323" y2="85407"/>
                        <a14:backgroundMark x1="1858" y1="3828" x2="0" y2="22488"/>
                        <a14:backgroundMark x1="3833" y1="2392" x2="35075" y2="1196"/>
                        <a14:backgroundMark x1="58537" y1="837" x2="93148" y2="2033"/>
                        <a14:backgroundMark x1="96980" y1="73325" x2="96980" y2="87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94" b="66249"/>
          <a:stretch>
            <a:fillRect/>
          </a:stretch>
        </p:blipFill>
        <p:spPr bwMode="auto">
          <a:xfrm>
            <a:off x="107505" y="1197810"/>
            <a:ext cx="3485684" cy="247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4323" y="836712"/>
            <a:ext cx="859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Which animals are insects? Tick (</a:t>
            </a:r>
            <a:r>
              <a:rPr lang="zh-CN" altLang="en-US" sz="2800" b="1" dirty="0" smtClean="0">
                <a:latin typeface="+mn-ea"/>
                <a:ea typeface="+mn-ea"/>
              </a:rPr>
              <a:t>√</a:t>
            </a:r>
            <a:r>
              <a:rPr lang="en-US" altLang="zh-CN" sz="2800" b="1" dirty="0" smtClean="0">
                <a:latin typeface="Calibri" panose="020F0502020204030204" pitchFamily="34" charset="0"/>
              </a:rPr>
              <a:t>).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941" y="5193067"/>
            <a:ext cx="1449955" cy="169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3820025" y="5557377"/>
            <a:ext cx="2408159" cy="969504"/>
            <a:chOff x="5701295" y="2005943"/>
            <a:chExt cx="1897938" cy="969504"/>
          </a:xfrm>
        </p:grpSpPr>
        <p:sp>
          <p:nvSpPr>
            <p:cNvPr id="7" name="椭圆形标注 6"/>
            <p:cNvSpPr/>
            <p:nvPr/>
          </p:nvSpPr>
          <p:spPr>
            <a:xfrm>
              <a:off x="5701295" y="2005943"/>
              <a:ext cx="1897938" cy="969504"/>
            </a:xfrm>
            <a:prstGeom prst="wedgeEllipseCallout">
              <a:avLst>
                <a:gd name="adj1" fmla="val 71727"/>
                <a:gd name="adj2" fmla="val -23184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45452" y="2109814"/>
              <a:ext cx="16402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latin typeface="Calibri" panose="020F0502020204030204" pitchFamily="34" charset="0"/>
                </a:rPr>
                <a:t>Remember to count the legs!</a:t>
              </a:r>
              <a:endParaRPr lang="zh-CN" altLang="en-US" sz="20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172400" y="2905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44408" y="494116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2905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328" y="1844824"/>
            <a:ext cx="5171672" cy="509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720" y="2132856"/>
            <a:ext cx="455257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Calibri" panose="020F0502020204030204" pitchFamily="34" charset="0"/>
              </a:rPr>
              <a:t>I look at a flower.</a:t>
            </a:r>
            <a:endParaRPr lang="en-US" altLang="zh-CN" sz="2800" b="1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Calibri" panose="020F0502020204030204" pitchFamily="34" charset="0"/>
              </a:rPr>
              <a:t>I look at a leaf.</a:t>
            </a:r>
            <a:endParaRPr lang="en-US" altLang="zh-CN" sz="2800" b="1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Calibri" panose="020F0502020204030204" pitchFamily="34" charset="0"/>
              </a:rPr>
              <a:t>I see many small </a:t>
            </a:r>
            <a:r>
              <a:rPr lang="en-US" altLang="zh-CN" sz="2800" b="1" dirty="0">
                <a:latin typeface="Calibri" panose="020F0502020204030204" pitchFamily="34" charset="0"/>
              </a:rPr>
              <a:t>a</a:t>
            </a:r>
            <a:r>
              <a:rPr lang="en-US" altLang="zh-CN" sz="2800" b="1" dirty="0" smtClean="0">
                <a:latin typeface="Calibri" panose="020F0502020204030204" pitchFamily="34" charset="0"/>
              </a:rPr>
              <a:t>nimals,</a:t>
            </a:r>
            <a:endParaRPr lang="en-US" altLang="zh-CN" sz="2800" b="1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Calibri" panose="020F0502020204030204" pitchFamily="34" charset="0"/>
              </a:rPr>
              <a:t>Very different from me.</a:t>
            </a:r>
            <a:endParaRPr lang="en-US" altLang="zh-CN" sz="2800" b="1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600189" y="2420888"/>
            <a:ext cx="439274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b="1" dirty="0" smtClean="0">
                <a:latin typeface="+mn-lt"/>
                <a:cs typeface="Calibri" panose="020F0502020204030204" pitchFamily="34" charset="0"/>
              </a:rPr>
              <a:t>insect        </a:t>
            </a:r>
            <a:r>
              <a:rPr lang="zh-CN" altLang="en-US" sz="3600" b="1" dirty="0" smtClean="0">
                <a:latin typeface="+mn-lt"/>
                <a:cs typeface="Calibri" panose="020F0502020204030204" pitchFamily="34" charset="0"/>
              </a:rPr>
              <a:t>(昆虫)</a:t>
            </a:r>
            <a:endParaRPr lang="en-US" altLang="zh-CN" sz="3600" b="1" dirty="0" smtClean="0">
              <a:latin typeface="+mn-lt"/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600" b="1" dirty="0" smtClean="0">
                <a:latin typeface="+mn-lt"/>
                <a:cs typeface="Calibri" panose="020F0502020204030204" pitchFamily="34" charset="0"/>
              </a:rPr>
              <a:t>leg              (</a:t>
            </a:r>
            <a:r>
              <a:rPr lang="zh-CN" altLang="en-US" sz="3600" b="1" dirty="0">
                <a:latin typeface="+mn-lt"/>
                <a:cs typeface="Calibri" panose="020F0502020204030204" pitchFamily="34" charset="0"/>
              </a:rPr>
              <a:t>腿</a:t>
            </a:r>
            <a:r>
              <a:rPr lang="en-US" altLang="zh-CN" sz="3600" b="1" dirty="0" smtClean="0">
                <a:latin typeface="+mn-lt"/>
                <a:cs typeface="Calibri" panose="020F0502020204030204" pitchFamily="34" charset="0"/>
              </a:rPr>
              <a:t>)</a:t>
            </a:r>
            <a:endParaRPr lang="en-US" altLang="zh-CN" sz="3600" b="1" dirty="0" smtClean="0">
              <a:latin typeface="+mn-lt"/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600" b="1" dirty="0" smtClean="0">
                <a:latin typeface="+mn-lt"/>
                <a:cs typeface="Calibri" panose="020F0502020204030204" pitchFamily="34" charset="0"/>
              </a:rPr>
              <a:t>wing          </a:t>
            </a:r>
            <a:r>
              <a:rPr lang="en-US" altLang="zh-CN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CN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翅膀</a:t>
            </a:r>
            <a:r>
              <a:rPr lang="en-US" altLang="zh-CN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zh-CN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118" y="869811"/>
            <a:ext cx="8517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800" b="1" dirty="0">
                <a:latin typeface="+mj-lt"/>
              </a:rPr>
              <a:t>Lesson 1 </a:t>
            </a:r>
            <a:r>
              <a:rPr lang="en-US" altLang="zh-CN" sz="4800" b="1" dirty="0" smtClean="0">
                <a:latin typeface="+mj-lt"/>
              </a:rPr>
              <a:t> Looking Closely</a:t>
            </a:r>
            <a:endParaRPr lang="zh-CN" altLang="en-US" sz="4800" b="1" dirty="0">
              <a:latin typeface="+mj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2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9" y="2564904"/>
            <a:ext cx="4389443" cy="1827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83568" y="1052737"/>
            <a:ext cx="7920880" cy="5544616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10" y="1484784"/>
            <a:ext cx="718377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5580112" y="1157649"/>
            <a:ext cx="2798038" cy="1124295"/>
            <a:chOff x="5701295" y="2157702"/>
            <a:chExt cx="1897938" cy="817744"/>
          </a:xfrm>
        </p:grpSpPr>
        <p:sp>
          <p:nvSpPr>
            <p:cNvPr id="7" name="椭圆形标注 6"/>
            <p:cNvSpPr/>
            <p:nvPr/>
          </p:nvSpPr>
          <p:spPr>
            <a:xfrm>
              <a:off x="5701295" y="2157702"/>
              <a:ext cx="1897938" cy="817744"/>
            </a:xfrm>
            <a:prstGeom prst="wedgeEllipseCallout">
              <a:avLst>
                <a:gd name="adj1" fmla="val -24993"/>
                <a:gd name="adj2" fmla="val 77762"/>
              </a:avLst>
            </a:prstGeom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50164" y="2309137"/>
              <a:ext cx="1800200" cy="5148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latin typeface="Calibri" panose="020F0502020204030204" pitchFamily="34" charset="0"/>
                </a:rPr>
                <a:t>Wow! Look! </a:t>
              </a:r>
              <a:r>
                <a:rPr lang="en-US" altLang="zh-CN" sz="2000" b="1" dirty="0">
                  <a:latin typeface="Calibri" panose="020F0502020204030204" pitchFamily="34" charset="0"/>
                </a:rPr>
                <a:t>I</a:t>
              </a:r>
              <a:r>
                <a:rPr lang="en-US" altLang="zh-CN" sz="2000" b="1" dirty="0" smtClean="0">
                  <a:latin typeface="Calibri" panose="020F0502020204030204" pitchFamily="34" charset="0"/>
                </a:rPr>
                <a:t>ts wings are beautiful!</a:t>
              </a:r>
              <a:endParaRPr lang="zh-CN" altLang="en-US" sz="2000" b="1" dirty="0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5359" l="0" r="100000">
                        <a14:foregroundMark x1="90840" y1="50633" x2="94329" y2="72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31969"/>
            <a:ext cx="5073106" cy="131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4330" y="1311151"/>
            <a:ext cx="859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Where can you see these small animals? Draw lines.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14" l="0" r="98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0" y="2204864"/>
            <a:ext cx="1839769" cy="159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6248" y1="17729" x2="29983" y2="30677"/>
                        <a14:foregroundMark x1="56114" y1="23108" x2="68342" y2="43625"/>
                        <a14:foregroundMark x1="16918" y1="79482" x2="67169" y2="84462"/>
                        <a14:foregroundMark x1="79062" y1="54781" x2="77387" y2="83865"/>
                        <a14:foregroundMark x1="76214" y1="13944" x2="78727" y2="46016"/>
                        <a14:foregroundMark x1="12472" y1="20485" x2="18594" y2="75202"/>
                        <a14:foregroundMark x1="33787" y1="11051" x2="59864" y2="37466"/>
                        <a14:foregroundMark x1="51020" y1="10243" x2="72562" y2="18598"/>
                        <a14:foregroundMark x1="14059" y1="14825" x2="12472" y2="77089"/>
                        <a14:foregroundMark x1="10884" y1="88410" x2="73243" y2="89218"/>
                        <a14:foregroundMark x1="78912" y1="56334" x2="66213" y2="85445"/>
                        <a14:foregroundMark x1="66893" y1="43935" x2="65306" y2="77898"/>
                        <a14:foregroundMark x1="30612" y1="35580" x2="24943" y2="83558"/>
                        <a14:foregroundMark x1="12472" y1="27224" x2="40816" y2="63881"/>
                        <a14:foregroundMark x1="36054" y1="20485" x2="63719" y2="47709"/>
                        <a14:foregroundMark x1="14739" y1="12938" x2="78005" y2="14825"/>
                        <a14:foregroundMark x1="80499" y1="12129" x2="77324" y2="88410"/>
                        <a14:foregroundMark x1="83673" y1="21563" x2="82766" y2="82749"/>
                        <a14:foregroundMark x1="51020" y1="29111" x2="29705" y2="79784"/>
                        <a14:foregroundMark x1="58277" y1="35580" x2="41723" y2="65768"/>
                        <a14:foregroundMark x1="14059" y1="10243" x2="80499" y2="7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408" y="1886154"/>
            <a:ext cx="1834747" cy="154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48" r="98903">
                        <a14:foregroundMark x1="12614" y1="14231" x2="82815" y2="18077"/>
                        <a14:foregroundMark x1="7678" y1="21923" x2="21938" y2="40962"/>
                        <a14:foregroundMark x1="16453" y1="14423" x2="16636" y2="85769"/>
                        <a14:foregroundMark x1="50091" y1="21538" x2="78793" y2="85385"/>
                        <a14:foregroundMark x1="86106" y1="28846" x2="79342" y2="85192"/>
                        <a14:foregroundMark x1="31810" y1="32308" x2="31810" y2="89808"/>
                        <a14:foregroundMark x1="18830" y1="84615" x2="71664" y2="82308"/>
                        <a14:foregroundMark x1="69835" y1="20577" x2="85923" y2="58077"/>
                        <a14:foregroundMark x1="84644" y1="19808" x2="82267" y2="75385"/>
                        <a14:foregroundMark x1="10238" y1="44231" x2="14442" y2="813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47" y="2175764"/>
            <a:ext cx="1670163" cy="158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2268" y1="10784" x2="17100" y2="69020"/>
                        <a14:foregroundMark x1="25465" y1="9608" x2="74164" y2="14706"/>
                        <a14:foregroundMark x1="82528" y1="13725" x2="78439" y2="60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4" y="1847739"/>
            <a:ext cx="1592094" cy="150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0167" y1="8065" x2="89060" y2="7885"/>
                        <a14:foregroundMark x1="9266" y1="9319" x2="6049" y2="12007"/>
                        <a14:foregroundMark x1="3861" y1="15771" x2="4505" y2="86738"/>
                        <a14:foregroundMark x1="10039" y1="94803" x2="79794" y2="93369"/>
                        <a14:foregroundMark x1="95109" y1="22581" x2="95495" y2="85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12" y="4725144"/>
            <a:ext cx="2068804" cy="148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85" y="4509118"/>
            <a:ext cx="1491940" cy="20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11480" y1="7348" x2="89668" y2="6452"/>
                        <a14:foregroundMark x1="11480" y1="92294" x2="88265" y2="91935"/>
                        <a14:foregroundMark x1="96429" y1="22043" x2="96429" y2="22043"/>
                        <a14:foregroundMark x1="95281" y1="19355" x2="95536" y2="80466"/>
                        <a14:foregroundMark x1="92730" y1="9857" x2="94643" y2="15591"/>
                        <a14:foregroundMark x1="5357" y1="15771" x2="5357" y2="79749"/>
                        <a14:foregroundMark x1="6505" y1="87097" x2="10332" y2="90143"/>
                        <a14:foregroundMark x1="6250" y1="81004" x2="7015" y2="87097"/>
                        <a14:foregroundMark x1="9439" y1="9319" x2="5867" y2="13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88" y="4745409"/>
            <a:ext cx="2096150" cy="149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连接符 10"/>
          <p:cNvCxnSpPr/>
          <p:nvPr/>
        </p:nvCxnSpPr>
        <p:spPr>
          <a:xfrm>
            <a:off x="1424325" y="3717032"/>
            <a:ext cx="5887938" cy="1137260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907704" y="3329581"/>
            <a:ext cx="1642078" cy="1509709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4467156" y="3645024"/>
            <a:ext cx="1108372" cy="936104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2483768" y="3212976"/>
            <a:ext cx="5080523" cy="1626314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1238068" y="4581128"/>
          <a:ext cx="6142244" cy="2286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071122"/>
                <a:gridCol w="3071122"/>
              </a:tblGrid>
              <a:tr h="414685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 have legs.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0" kern="1200" dirty="0">
                        <a:solidFill>
                          <a:srgbClr val="FF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414685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 have wings.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0" kern="1200" dirty="0">
                        <a:solidFill>
                          <a:srgbClr val="FF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414685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 walk.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414685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 fly.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414685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 crawl.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7021" y1="47899" x2="16650" y2="72689"/>
                        <a14:foregroundMark x1="84353" y1="47899" x2="86158" y2="66387"/>
                        <a14:foregroundMark x1="7523" y1="35714" x2="8726" y2="51261"/>
                        <a14:foregroundMark x1="18455" y1="53782" x2="18455" y2="56723"/>
                        <a14:foregroundMark x1="14544" y1="79412" x2="18756" y2="79412"/>
                        <a14:foregroundMark x1="5216" y1="47479" x2="7322" y2="579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95708"/>
            <a:ext cx="4608512" cy="110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4818" y="782648"/>
            <a:ext cx="8599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Do these small animals have legs or wings? How do they move? Write the numbers.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993" y1="5289" x2="2993" y2="5289"/>
                        <a14:foregroundMark x1="27705" y1="6446" x2="47429" y2="36860"/>
                        <a14:foregroundMark x1="53185" y1="7107" x2="72064" y2="37190"/>
                        <a14:foregroundMark x1="76823" y1="5950" x2="97314" y2="38843"/>
                        <a14:foregroundMark x1="2533" y1="53554" x2="19724" y2="79835"/>
                        <a14:foregroundMark x1="28473" y1="55372" x2="41520" y2="76033"/>
                        <a14:foregroundMark x1="57099" y1="55702" x2="67767" y2="71570"/>
                        <a14:foregroundMark x1="79125" y1="58512" x2="93630" y2="77190"/>
                        <a14:foregroundMark x1="27398" y1="5950" x2="29854" y2="4959"/>
                        <a14:foregroundMark x1="52955" y1="5289" x2="57406" y2="5289"/>
                        <a14:foregroundMark x1="52724" y1="4959" x2="51880" y2="6942"/>
                        <a14:foregroundMark x1="51880" y1="7769" x2="51880" y2="36198"/>
                        <a14:foregroundMark x1="27015" y1="6942" x2="27015" y2="35702"/>
                        <a14:foregroundMark x1="77053" y1="54711" x2="79048" y2="59504"/>
                        <a14:foregroundMark x1="77283" y1="53058" x2="95318" y2="53388"/>
                        <a14:foregroundMark x1="52187" y1="54545" x2="55027" y2="58678"/>
                        <a14:foregroundMark x1="27015" y1="56198" x2="27245" y2="81488"/>
                        <a14:foregroundMark x1="3837" y1="7273" x2="4912" y2="13223"/>
                        <a14:backgroundMark x1="25096" y1="12893" x2="25326" y2="93388"/>
                        <a14:backgroundMark x1="2072" y1="45620" x2="97544" y2="46446"/>
                        <a14:backgroundMark x1="49808" y1="5289" x2="50115" y2="93719"/>
                        <a14:backgroundMark x1="998" y1="96198" x2="98849" y2="94215"/>
                        <a14:backgroundMark x1="75441" y1="50579" x2="75288" y2="94876"/>
                        <a14:backgroundMark x1="1074" y1="5289" x2="1535" y2="96033"/>
                        <a14:backgroundMark x1="1688" y1="1983" x2="98619" y2="2479"/>
                        <a14:backgroundMark x1="98619" y1="3636" x2="99309" y2="90248"/>
                        <a14:backgroundMark x1="74137" y1="4959" x2="75518" y2="44628"/>
                        <a14:backgroundMark x1="55180" y1="90413" x2="71374" y2="90909"/>
                        <a14:backgroundMark x1="28243" y1="89421" x2="43361" y2="90579"/>
                        <a14:backgroundMark x1="50499" y1="9421" x2="51036" y2="37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6497"/>
          <a:stretch>
            <a:fillRect/>
          </a:stretch>
        </p:blipFill>
        <p:spPr bwMode="auto">
          <a:xfrm>
            <a:off x="958492" y="1484784"/>
            <a:ext cx="7069892" cy="142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993" y1="5289" x2="2993" y2="5289"/>
                        <a14:foregroundMark x1="27705" y1="6446" x2="47429" y2="36860"/>
                        <a14:foregroundMark x1="53185" y1="7107" x2="72064" y2="37190"/>
                        <a14:foregroundMark x1="76823" y1="5950" x2="97314" y2="38843"/>
                        <a14:foregroundMark x1="2533" y1="53554" x2="19724" y2="79835"/>
                        <a14:foregroundMark x1="28473" y1="55372" x2="41520" y2="76033"/>
                        <a14:foregroundMark x1="57099" y1="55702" x2="67767" y2="71570"/>
                        <a14:foregroundMark x1="79125" y1="58512" x2="93630" y2="77190"/>
                        <a14:foregroundMark x1="27398" y1="5950" x2="29854" y2="4959"/>
                        <a14:foregroundMark x1="52955" y1="5289" x2="57406" y2="5289"/>
                        <a14:foregroundMark x1="52724" y1="4959" x2="51880" y2="6942"/>
                        <a14:foregroundMark x1="51880" y1="7769" x2="51880" y2="36198"/>
                        <a14:foregroundMark x1="27015" y1="6942" x2="27015" y2="35702"/>
                        <a14:foregroundMark x1="77053" y1="54711" x2="79048" y2="59504"/>
                        <a14:foregroundMark x1="77283" y1="53058" x2="95318" y2="53388"/>
                        <a14:foregroundMark x1="52187" y1="54545" x2="55027" y2="58678"/>
                        <a14:foregroundMark x1="27015" y1="56198" x2="27245" y2="81488"/>
                        <a14:foregroundMark x1="3837" y1="7273" x2="4912" y2="13223"/>
                        <a14:backgroundMark x1="25096" y1="12893" x2="25326" y2="93388"/>
                        <a14:backgroundMark x1="2072" y1="45620" x2="97544" y2="46446"/>
                        <a14:backgroundMark x1="49808" y1="5289" x2="50115" y2="93719"/>
                        <a14:backgroundMark x1="998" y1="96198" x2="98849" y2="94215"/>
                        <a14:backgroundMark x1="75441" y1="50579" x2="75288" y2="94876"/>
                        <a14:backgroundMark x1="1074" y1="5289" x2="1535" y2="96033"/>
                        <a14:backgroundMark x1="1688" y1="1983" x2="98619" y2="2479"/>
                        <a14:backgroundMark x1="98619" y1="3636" x2="99309" y2="90248"/>
                        <a14:backgroundMark x1="74137" y1="4959" x2="75518" y2="44628"/>
                        <a14:backgroundMark x1="55180" y1="90413" x2="71374" y2="90909"/>
                        <a14:backgroundMark x1="28243" y1="89421" x2="43361" y2="90579"/>
                        <a14:backgroundMark x1="50499" y1="9421" x2="51036" y2="37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978549" y="2996952"/>
            <a:ext cx="7121843" cy="165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458112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2, 3, 4, 6, 7, 8</a:t>
            </a:r>
            <a:endParaRPr lang="zh-CN" altLang="en-US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505556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3, 6, 7, 8</a:t>
            </a:r>
            <a:endParaRPr lang="zh-CN" altLang="en-US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551723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2, 3, 4, 6, 7, 8</a:t>
            </a:r>
            <a:endParaRPr lang="zh-CN" altLang="en-US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599167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3, 6, 7, 8</a:t>
            </a:r>
            <a:endParaRPr lang="zh-CN" altLang="en-US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6423719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1, 5</a:t>
            </a:r>
            <a:endParaRPr lang="zh-CN" altLang="en-US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475656" y="2780928"/>
            <a:ext cx="820969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</a:rPr>
              <a:t>snail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110277" y="2780928"/>
            <a:ext cx="1029675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</a:rPr>
              <a:t>spider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043124" y="2780928"/>
            <a:ext cx="820969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</a:rPr>
              <a:t>bee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732240" y="2780928"/>
            <a:ext cx="820969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</a:rPr>
              <a:t>ant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240962" y="4149080"/>
            <a:ext cx="1314814" cy="4227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</a:rPr>
              <a:t>worm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915816" y="4221088"/>
            <a:ext cx="1512168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</a:rPr>
              <a:t>butterfly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499992" y="4221088"/>
            <a:ext cx="1973097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</a:rPr>
              <a:t>grasshopper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847375" y="4221088"/>
            <a:ext cx="820969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</a:rPr>
              <a:t>fly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29" y="1672951"/>
            <a:ext cx="6732240" cy="428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5986430" y="1188199"/>
            <a:ext cx="1897938" cy="969504"/>
            <a:chOff x="5701295" y="2005943"/>
            <a:chExt cx="1897938" cy="969504"/>
          </a:xfrm>
        </p:grpSpPr>
        <p:sp>
          <p:nvSpPr>
            <p:cNvPr id="5" name="椭圆形标注 4"/>
            <p:cNvSpPr/>
            <p:nvPr/>
          </p:nvSpPr>
          <p:spPr>
            <a:xfrm>
              <a:off x="5701295" y="2005943"/>
              <a:ext cx="1897938" cy="969504"/>
            </a:xfrm>
            <a:prstGeom prst="wedgeEllipseCallout">
              <a:avLst>
                <a:gd name="adj1" fmla="val -36405"/>
                <a:gd name="adj2" fmla="val 64852"/>
              </a:avLst>
            </a:prstGeom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99033" y="2157703"/>
              <a:ext cx="1800200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latin typeface="Calibri" panose="020F0502020204030204" pitchFamily="34" charset="0"/>
                </a:rPr>
                <a:t>Snails can crawl.</a:t>
              </a:r>
              <a:endParaRPr lang="zh-CN" altLang="en-US" sz="20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27584" y="1306242"/>
            <a:ext cx="1897938" cy="969504"/>
            <a:chOff x="5701295" y="2005943"/>
            <a:chExt cx="1897938" cy="969504"/>
          </a:xfrm>
        </p:grpSpPr>
        <p:sp>
          <p:nvSpPr>
            <p:cNvPr id="8" name="椭圆形标注 7"/>
            <p:cNvSpPr/>
            <p:nvPr/>
          </p:nvSpPr>
          <p:spPr>
            <a:xfrm>
              <a:off x="5701295" y="2005943"/>
              <a:ext cx="1897938" cy="969504"/>
            </a:xfrm>
            <a:prstGeom prst="wedgeEllipseCallout">
              <a:avLst>
                <a:gd name="adj1" fmla="val 43128"/>
                <a:gd name="adj2" fmla="val 78326"/>
              </a:avLst>
            </a:prstGeom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71041" y="2157703"/>
              <a:ext cx="15584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latin typeface="Calibri" panose="020F0502020204030204" pitchFamily="34" charset="0"/>
                </a:rPr>
                <a:t>Snails have no legs.</a:t>
              </a:r>
              <a:endParaRPr lang="zh-CN" altLang="en-US" sz="2000" b="1" dirty="0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854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80895"/>
            <a:ext cx="4755764" cy="304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100000">
                        <a14:foregroundMark x1="73894" y1="44010" x2="72124" y2="76563"/>
                        <a14:foregroundMark x1="69469" y1="74479" x2="67478" y2="79688"/>
                        <a14:foregroundMark x1="75885" y1="39844" x2="77876" y2="52083"/>
                        <a14:foregroundMark x1="54867" y1="55208" x2="61062" y2="69271"/>
                        <a14:foregroundMark x1="73894" y1="38802" x2="78540" y2="54948"/>
                        <a14:foregroundMark x1="75664" y1="38021" x2="78761" y2="52083"/>
                        <a14:foregroundMark x1="73230" y1="46094" x2="74558" y2="61979"/>
                        <a14:foregroundMark x1="68805" y1="83594" x2="67257" y2="90365"/>
                        <a14:foregroundMark x1="82965" y1="77344" x2="82301" y2="81771"/>
                        <a14:foregroundMark x1="86726" y1="56510" x2="84513" y2="61719"/>
                        <a14:foregroundMark x1="85398" y1="46354" x2="85841" y2="48958"/>
                        <a14:foregroundMark x1="72124" y1="40104" x2="75885" y2="53385"/>
                        <a14:backgroundMark x1="13496" y1="10677" x2="64159" y2="24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908720"/>
            <a:ext cx="5741987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4499992" y="1434823"/>
            <a:ext cx="3024336" cy="1252094"/>
            <a:chOff x="1131391" y="2005942"/>
            <a:chExt cx="2304256" cy="1107644"/>
          </a:xfrm>
        </p:grpSpPr>
        <p:sp>
          <p:nvSpPr>
            <p:cNvPr id="9" name="椭圆形标注 8"/>
            <p:cNvSpPr/>
            <p:nvPr/>
          </p:nvSpPr>
          <p:spPr>
            <a:xfrm flipH="1">
              <a:off x="1131391" y="2005942"/>
              <a:ext cx="2304256" cy="1107644"/>
            </a:xfrm>
            <a:prstGeom prst="wedgeEllipseCallout">
              <a:avLst>
                <a:gd name="adj1" fmla="val -35925"/>
                <a:gd name="adj2" fmla="val 90354"/>
              </a:avLst>
            </a:prstGeom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57404" y="2246652"/>
              <a:ext cx="2052229" cy="626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latin typeface="Calibri" panose="020F0502020204030204" pitchFamily="34" charset="0"/>
                </a:rPr>
                <a:t>Some ants have wings. They can fly!</a:t>
              </a:r>
              <a:endParaRPr lang="zh-CN" altLang="en-US" sz="2000" b="1" dirty="0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5172" l="0" r="100000">
                        <a14:foregroundMark x1="90785" y1="58276" x2="90899" y2="63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094" y="-99392"/>
            <a:ext cx="4045137" cy="133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4172" y="1052736"/>
            <a:ext cx="8599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How many legs do these small animals have? Write the numbers. 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09" l="0" r="100000">
                        <a14:foregroundMark x1="7604" y1="31615" x2="26498" y2="32012"/>
                        <a14:foregroundMark x1="2304" y1="4757" x2="2227" y2="27750"/>
                        <a14:foregroundMark x1="6298" y1="7830" x2="28571" y2="24579"/>
                        <a14:foregroundMark x1="73425" y1="6739" x2="94547" y2="27750"/>
                        <a14:foregroundMark x1="3149" y1="56194" x2="25038" y2="85134"/>
                        <a14:foregroundMark x1="37481" y1="56690" x2="56989" y2="81566"/>
                        <a14:foregroundMark x1="71429" y1="55798" x2="94009" y2="81368"/>
                        <a14:foregroundMark x1="39862" y1="8127" x2="54147" y2="29633"/>
                        <a14:foregroundMark x1="4071" y1="83449" x2="25960" y2="84242"/>
                        <a14:foregroundMark x1="2458" y1="57384" x2="2611" y2="79187"/>
                        <a14:foregroundMark x1="73272" y1="82061" x2="84255" y2="82359"/>
                        <a14:foregroundMark x1="63825" y1="57879" x2="63978" y2="79485"/>
                        <a14:foregroundMark x1="97542" y1="56690" x2="97619" y2="77502"/>
                        <a14:foregroundMark x1="42320" y1="31120" x2="56068" y2="31814"/>
                        <a14:foregroundMark x1="78879" y1="32309" x2="88095" y2="32309"/>
                        <a14:foregroundMark x1="4147" y1="34985" x2="27343" y2="35382"/>
                        <a14:foregroundMark x1="30261" y1="14569" x2="30415" y2="25173"/>
                        <a14:foregroundMark x1="30415" y1="5055" x2="30108" y2="32012"/>
                        <a14:foregroundMark x1="64363" y1="4955" x2="64516" y2="33201"/>
                        <a14:foregroundMark x1="98080" y1="4955" x2="97926" y2="33796"/>
                        <a14:foregroundMark x1="36175" y1="56690" x2="36713" y2="80377"/>
                        <a14:foregroundMark x1="30492" y1="57384" x2="30415" y2="83548"/>
                        <a14:foregroundMark x1="3533" y1="87512" x2="27343" y2="87116"/>
                        <a14:foregroundMark x1="70507" y1="86620" x2="95929" y2="86819"/>
                        <a14:foregroundMark x1="98157" y1="57681" x2="98080" y2="85927"/>
                        <a14:foregroundMark x1="64363" y1="56987" x2="64516" y2="85828"/>
                        <a14:backgroundMark x1="6298" y1="39049" x2="91398" y2="38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991" b="10028"/>
          <a:stretch>
            <a:fillRect/>
          </a:stretch>
        </p:blipFill>
        <p:spPr bwMode="auto">
          <a:xfrm>
            <a:off x="1288316" y="4005064"/>
            <a:ext cx="6207327" cy="182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09" l="0" r="100000">
                        <a14:foregroundMark x1="7604" y1="31615" x2="26498" y2="32012"/>
                        <a14:foregroundMark x1="2304" y1="4757" x2="2227" y2="27750"/>
                        <a14:foregroundMark x1="6298" y1="7830" x2="28571" y2="24579"/>
                        <a14:foregroundMark x1="73425" y1="6739" x2="94547" y2="27750"/>
                        <a14:foregroundMark x1="3149" y1="56194" x2="25038" y2="85134"/>
                        <a14:foregroundMark x1="37481" y1="56690" x2="56989" y2="81566"/>
                        <a14:foregroundMark x1="71429" y1="55798" x2="94009" y2="81368"/>
                        <a14:foregroundMark x1="39862" y1="8127" x2="54147" y2="29633"/>
                        <a14:foregroundMark x1="4071" y1="83449" x2="25960" y2="84242"/>
                        <a14:foregroundMark x1="2458" y1="57384" x2="2611" y2="79187"/>
                        <a14:foregroundMark x1="73272" y1="82061" x2="84255" y2="82359"/>
                        <a14:foregroundMark x1="63825" y1="57879" x2="63978" y2="79485"/>
                        <a14:foregroundMark x1="97542" y1="56690" x2="97619" y2="77502"/>
                        <a14:foregroundMark x1="42320" y1="31120" x2="56068" y2="31814"/>
                        <a14:foregroundMark x1="78879" y1="32309" x2="88095" y2="32309"/>
                        <a14:foregroundMark x1="4147" y1="34985" x2="27343" y2="35382"/>
                        <a14:foregroundMark x1="30261" y1="14569" x2="30415" y2="25173"/>
                        <a14:foregroundMark x1="30415" y1="5055" x2="30108" y2="32012"/>
                        <a14:foregroundMark x1="64363" y1="4955" x2="64516" y2="33201"/>
                        <a14:foregroundMark x1="98080" y1="4955" x2="97926" y2="33796"/>
                        <a14:foregroundMark x1="36175" y1="56690" x2="36713" y2="80377"/>
                        <a14:foregroundMark x1="30492" y1="57384" x2="30415" y2="83548"/>
                        <a14:foregroundMark x1="3533" y1="87512" x2="27343" y2="87116"/>
                        <a14:foregroundMark x1="70507" y1="86620" x2="95929" y2="86819"/>
                        <a14:foregroundMark x1="98157" y1="57681" x2="98080" y2="85927"/>
                        <a14:foregroundMark x1="64363" y1="56987" x2="64516" y2="85828"/>
                        <a14:backgroundMark x1="6298" y1="39049" x2="91398" y2="38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074"/>
          <a:stretch>
            <a:fillRect/>
          </a:stretch>
        </p:blipFill>
        <p:spPr bwMode="auto">
          <a:xfrm>
            <a:off x="1288316" y="1844824"/>
            <a:ext cx="6207327" cy="187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7" y="3573016"/>
            <a:ext cx="619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  _______           ________        ________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5733256"/>
            <a:ext cx="619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   _______         ________         ________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379" y="6261409"/>
            <a:ext cx="859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Animals with six legs are called “insects”. Circle them.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357301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353294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8</a:t>
            </a:r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357301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6</a:t>
            </a:r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1720" y="5713827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6</a:t>
            </a:r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1960" y="570891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6</a:t>
            </a:r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5717249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6</a:t>
            </a:r>
            <a:r>
              <a:rPr lang="en-US" altLang="zh-CN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endParaRPr lang="zh-CN" altLang="en-US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484734" y="1844824"/>
            <a:ext cx="2016224" cy="17845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6" name="椭圆 15"/>
          <p:cNvSpPr/>
          <p:nvPr/>
        </p:nvSpPr>
        <p:spPr>
          <a:xfrm>
            <a:off x="1288316" y="4026319"/>
            <a:ext cx="2016224" cy="17845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7" name="椭圆 16"/>
          <p:cNvSpPr/>
          <p:nvPr/>
        </p:nvSpPr>
        <p:spPr>
          <a:xfrm>
            <a:off x="3383867" y="4005064"/>
            <a:ext cx="2016224" cy="17845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8" name="椭圆 17"/>
          <p:cNvSpPr/>
          <p:nvPr/>
        </p:nvSpPr>
        <p:spPr>
          <a:xfrm>
            <a:off x="5479419" y="3980791"/>
            <a:ext cx="2016224" cy="17845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0" grpId="0"/>
      <p:bldP spid="11" grpId="0"/>
      <p:bldP spid="12" grpId="0"/>
      <p:bldP spid="13" grpId="0"/>
      <p:bldP spid="14" grpId="0"/>
      <p:bldP spid="6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0</TotalTime>
  <Words>1074</Words>
  <Application>WPS 演示</Application>
  <PresentationFormat>全屏显示(4:3)</PresentationFormat>
  <Paragraphs>115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微软雅黑</vt:lpstr>
      <vt:lpstr>主题1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1A1 OUR SENSES</dc:title>
  <dc:creator>FLTRP</dc:creator>
  <cp:lastModifiedBy>w</cp:lastModifiedBy>
  <cp:revision>102</cp:revision>
  <dcterms:created xsi:type="dcterms:W3CDTF">2015-03-12T07:16:00Z</dcterms:created>
  <dcterms:modified xsi:type="dcterms:W3CDTF">2017-02-13T07:09:40Z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