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14"/>
  </p:notesMasterIdLst>
  <p:sldIdLst>
    <p:sldId id="268" r:id="rId2"/>
    <p:sldId id="257" r:id="rId3"/>
    <p:sldId id="258" r:id="rId4"/>
    <p:sldId id="259" r:id="rId5"/>
    <p:sldId id="260" r:id="rId6"/>
    <p:sldId id="261" r:id="rId7"/>
    <p:sldId id="270" r:id="rId8"/>
    <p:sldId id="267" r:id="rId9"/>
    <p:sldId id="264" r:id="rId10"/>
    <p:sldId id="269" r:id="rId11"/>
    <p:sldId id="265" r:id="rId12"/>
    <p:sldId id="266" r:id="rId13"/>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FFFFCC"/>
    <a:srgbClr val="EEE800"/>
    <a:srgbClr val="F8F2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6" d="100"/>
          <a:sy n="76" d="100"/>
        </p:scale>
        <p:origin x="-210"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atin typeface="Calibri" pitchFamily="34" charset="0"/>
              </a:defRPr>
            </a:lvl1pPr>
          </a:lstStyle>
          <a:p>
            <a:pPr>
              <a:defRPr/>
            </a:pPr>
            <a:endParaRPr lang="zh-CN" altLang="en-US" dirty="0"/>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atin typeface="Calibri" pitchFamily="34" charset="0"/>
              </a:defRPr>
            </a:lvl1pPr>
          </a:lstStyle>
          <a:p>
            <a:pPr>
              <a:defRPr/>
            </a:pPr>
            <a:fld id="{FF283B5E-0EA4-4F18-BA4F-915929EA2799}" type="datetimeFigureOut">
              <a:rPr lang="zh-CN" altLang="en-US" smtClean="0"/>
              <a:pPr>
                <a:defRPr/>
              </a:pPr>
              <a:t>2017-11-6</a:t>
            </a:fld>
            <a:endParaRPr lang="zh-CN" altLang="en-US" dirty="0"/>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smtClean="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smtClean="0">
                <a:latin typeface="Calibri" pitchFamily="34" charset="0"/>
              </a:defRPr>
            </a:lvl1pPr>
          </a:lstStyle>
          <a:p>
            <a:pPr>
              <a:defRPr/>
            </a:pPr>
            <a:endParaRPr lang="zh-CN" altLang="en-US" dirty="0"/>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atin typeface="Calibri" pitchFamily="34" charset="0"/>
              </a:defRPr>
            </a:lvl1pPr>
          </a:lstStyle>
          <a:p>
            <a:pPr>
              <a:defRPr/>
            </a:pPr>
            <a:fld id="{2989365E-BD45-4255-8FD6-C2351925FEC7}" type="slidenum">
              <a:rPr lang="zh-CN" altLang="en-US" smtClean="0"/>
              <a:pPr>
                <a:defRPr/>
              </a:pPr>
              <a:t>‹#›</a:t>
            </a:fld>
            <a:endParaRPr lang="zh-CN" altLang="en-US" dirty="0"/>
          </a:p>
        </p:txBody>
      </p:sp>
    </p:spTree>
    <p:extLst>
      <p:ext uri="{BB962C8B-B14F-4D97-AF65-F5344CB8AC3E}">
        <p14:creationId xmlns:p14="http://schemas.microsoft.com/office/powerpoint/2010/main" val="65134483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2989365E-BD45-4255-8FD6-C2351925FEC7}" type="slidenum">
              <a:rPr lang="zh-CN" altLang="en-US" smtClean="0"/>
              <a:pPr>
                <a:defRPr/>
              </a:pPr>
              <a:t>5</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A黄色">
    <p:spTree>
      <p:nvGrpSpPr>
        <p:cNvPr id="1" name=""/>
        <p:cNvGrpSpPr/>
        <p:nvPr/>
      </p:nvGrpSpPr>
      <p:grpSpPr>
        <a:xfrm>
          <a:off x="0" y="0"/>
          <a:ext cx="0" cy="0"/>
          <a:chOff x="0" y="0"/>
          <a:chExt cx="0" cy="0"/>
        </a:xfrm>
      </p:grpSpPr>
      <p:pic>
        <p:nvPicPr>
          <p:cNvPr id="4" name="Picture 2" descr="F:\课程资源-教案+课件\课件\单元背景色图片\SB 3B2.jpg"/>
          <p:cNvPicPr>
            <a:picLocks noChangeAspect="1" noChangeArrowheads="1"/>
          </p:cNvPicPr>
          <p:nvPr userDrawn="1"/>
        </p:nvPicPr>
        <p:blipFill>
          <a:blip r:embed="rId2">
            <a:extLst>
              <a:ext uri="{28A0092B-C50C-407E-A947-70E740481C1C}">
                <a14:useLocalDpi xmlns:a14="http://schemas.microsoft.com/office/drawing/2010/main" val="0"/>
              </a:ext>
            </a:extLst>
          </a:blip>
          <a:srcRect l="800" t="909" r="3201" b="4454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Documents and Settings\zhoushaozhen\桌面\图片1.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92280" y="-1"/>
            <a:ext cx="792088" cy="891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F:\课程资源-教案+课件\1A\麦米透明标.png"/>
          <p:cNvPicPr>
            <a:picLocks noChangeAspect="1" noChangeArrowheads="1"/>
          </p:cNvPicPr>
          <p:nvPr userDrawn="1"/>
        </p:nvPicPr>
        <p:blipFill>
          <a:blip r:embed="rId4">
            <a:extLst>
              <a:ext uri="{28A0092B-C50C-407E-A947-70E740481C1C}">
                <a14:useLocalDpi xmlns:a14="http://schemas.microsoft.com/office/drawing/2010/main" val="0"/>
              </a:ext>
            </a:extLst>
          </a:blip>
          <a:srcRect r="15440" b="27303"/>
          <a:stretch>
            <a:fillRect/>
          </a:stretch>
        </p:blipFill>
        <p:spPr bwMode="auto">
          <a:xfrm>
            <a:off x="7812360" y="71437"/>
            <a:ext cx="1368152" cy="59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日期占位符 3"/>
          <p:cNvSpPr>
            <a:spLocks noGrp="1"/>
          </p:cNvSpPr>
          <p:nvPr>
            <p:ph type="dt" sz="half" idx="10"/>
          </p:nvPr>
        </p:nvSpPr>
        <p:spPr/>
        <p:txBody>
          <a:bodyPr/>
          <a:lstStyle>
            <a:lvl1pPr>
              <a:defRPr/>
            </a:lvl1pPr>
          </a:lstStyle>
          <a:p>
            <a:pPr>
              <a:defRPr/>
            </a:pPr>
            <a:fld id="{D02B9ED5-89EC-4F9A-8B87-DBA08C598CE6}" type="datetimeFigureOut">
              <a:rPr lang="zh-CN" altLang="en-US"/>
              <a:pPr>
                <a:defRPr/>
              </a:pPr>
              <a:t>2017-11-6</a:t>
            </a:fld>
            <a:endParaRPr lang="zh-CN" altLang="en-US"/>
          </a:p>
        </p:txBody>
      </p:sp>
      <p:sp>
        <p:nvSpPr>
          <p:cNvPr id="10" name="页脚占位符 4"/>
          <p:cNvSpPr>
            <a:spLocks noGrp="1"/>
          </p:cNvSpPr>
          <p:nvPr>
            <p:ph type="ftr" sz="quarter" idx="11"/>
          </p:nvPr>
        </p:nvSpPr>
        <p:spPr/>
        <p:txBody>
          <a:bodyPr/>
          <a:lstStyle>
            <a:lvl1pPr>
              <a:defRPr/>
            </a:lvl1pPr>
          </a:lstStyle>
          <a:p>
            <a:pPr>
              <a:defRPr/>
            </a:pPr>
            <a:endParaRPr lang="zh-CN" altLang="en-US"/>
          </a:p>
        </p:txBody>
      </p:sp>
      <p:sp>
        <p:nvSpPr>
          <p:cNvPr id="11" name="灯片编号占位符 5"/>
          <p:cNvSpPr>
            <a:spLocks noGrp="1"/>
          </p:cNvSpPr>
          <p:nvPr>
            <p:ph type="sldNum" sz="quarter" idx="12"/>
          </p:nvPr>
        </p:nvSpPr>
        <p:spPr/>
        <p:txBody>
          <a:bodyPr/>
          <a:lstStyle>
            <a:lvl1pPr>
              <a:defRPr/>
            </a:lvl1pPr>
          </a:lstStyle>
          <a:p>
            <a:pPr>
              <a:defRPr/>
            </a:pPr>
            <a:fld id="{CB737C23-84F9-4297-A9E9-88862938B860}" type="slidenum">
              <a:rPr lang="zh-CN" altLang="en-US"/>
              <a:pPr>
                <a:defRPr/>
              </a:pPr>
              <a:t>‹#›</a:t>
            </a:fld>
            <a:endParaRPr lang="zh-CN" altLang="en-US"/>
          </a:p>
        </p:txBody>
      </p:sp>
      <p:pic>
        <p:nvPicPr>
          <p:cNvPr id="12" name="图片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bwMode="auto">
          <a:xfrm>
            <a:off x="-180529" y="-138896"/>
            <a:ext cx="2161653" cy="1119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368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E72A7D45-0631-4637-98A3-D3C820667AAF}" type="datetimeFigureOut">
              <a:rPr lang="zh-CN" altLang="en-US"/>
              <a:pPr>
                <a:defRPr/>
              </a:pPr>
              <a:t>2017-11-6</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4FCA141D-BB18-42DB-9B04-2000939DB60D}"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681" r:id="rId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charset="-122"/>
        </a:defRPr>
      </a:lvl2pPr>
      <a:lvl3pPr algn="ctr" rtl="0" eaLnBrk="0" fontAlgn="base" hangingPunct="0">
        <a:spcBef>
          <a:spcPct val="0"/>
        </a:spcBef>
        <a:spcAft>
          <a:spcPct val="0"/>
        </a:spcAft>
        <a:defRPr sz="4400">
          <a:solidFill>
            <a:schemeClr val="tx1"/>
          </a:solidFill>
          <a:latin typeface="Calibri" pitchFamily="34" charset="0"/>
          <a:ea typeface="宋体" charset="-122"/>
        </a:defRPr>
      </a:lvl3pPr>
      <a:lvl4pPr algn="ctr" rtl="0" eaLnBrk="0" fontAlgn="base" hangingPunct="0">
        <a:spcBef>
          <a:spcPct val="0"/>
        </a:spcBef>
        <a:spcAft>
          <a:spcPct val="0"/>
        </a:spcAft>
        <a:defRPr sz="4400">
          <a:solidFill>
            <a:schemeClr val="tx1"/>
          </a:solidFill>
          <a:latin typeface="Calibri" pitchFamily="34" charset="0"/>
          <a:ea typeface="宋体" charset="-122"/>
        </a:defRPr>
      </a:lvl4pPr>
      <a:lvl5pPr algn="ctr" rtl="0" eaLnBrk="0" fontAlgn="base" hangingPunct="0">
        <a:spcBef>
          <a:spcPct val="0"/>
        </a:spcBef>
        <a:spcAft>
          <a:spcPct val="0"/>
        </a:spcAft>
        <a:defRPr sz="4400">
          <a:solidFill>
            <a:schemeClr val="tx1"/>
          </a:solidFill>
          <a:latin typeface="Calibri" pitchFamily="34" charset="0"/>
          <a:ea typeface="宋体"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3.wdp"/><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microsoft.com/office/2007/relationships/hdphoto" Target="../media/hdphoto4.wdp"/><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4" Type="http://schemas.microsoft.com/office/2007/relationships/hdphoto" Target="../media/hdphoto7.wdp"/></Relationships>
</file>

<file path=ppt/slides/_rels/slide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3.png"/><Relationship Id="rId1" Type="http://schemas.openxmlformats.org/officeDocument/2006/relationships/slideLayout" Target="../slideLayouts/slideLayout1.xml"/><Relationship Id="rId5" Type="http://schemas.microsoft.com/office/2007/relationships/hdphoto" Target="../media/hdphoto8.wdp"/><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microsoft.com/office/2007/relationships/hdphoto" Target="../media/hdphoto9.wdp"/><Relationship Id="rId7" Type="http://schemas.microsoft.com/office/2007/relationships/hdphoto" Target="../media/hdphoto11.wdp"/><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7.png"/><Relationship Id="rId5" Type="http://schemas.microsoft.com/office/2007/relationships/hdphoto" Target="../media/hdphoto10.wdp"/><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972328" y="1844824"/>
            <a:ext cx="5171672" cy="5091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324544" y="1268760"/>
            <a:ext cx="5175856" cy="3816429"/>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altLang="zh-CN" sz="6600" b="1" spc="50" dirty="0" smtClean="0">
                <a:ln w="11430"/>
                <a:solidFill>
                  <a:schemeClr val="bg1"/>
                </a:solidFill>
                <a:latin typeface="+mn-lt"/>
                <a:ea typeface="+mn-ea"/>
              </a:rPr>
              <a:t>   </a:t>
            </a:r>
          </a:p>
          <a:p>
            <a:pPr algn="ctr">
              <a:defRPr/>
            </a:pPr>
            <a:r>
              <a:rPr lang="en-US" altLang="zh-CN" sz="8800" b="1" dirty="0">
                <a:ln w="28575">
                  <a:solidFill>
                    <a:srgbClr val="EEE800"/>
                  </a:solidFill>
                </a:ln>
                <a:solidFill>
                  <a:srgbClr val="CC3300"/>
                </a:solidFill>
                <a:effectLst>
                  <a:outerShdw blurRad="50800" dist="50800" dir="2580000" algn="ctr" rotWithShape="0">
                    <a:schemeClr val="tx1"/>
                  </a:outerShdw>
                </a:effectLst>
                <a:latin typeface="+mn-lt"/>
                <a:ea typeface="宋体" pitchFamily="2" charset="-122"/>
              </a:rPr>
              <a:t>S</a:t>
            </a:r>
            <a:r>
              <a:rPr lang="en-US" altLang="zh-CN" sz="7200" b="1" dirty="0">
                <a:ln w="28575">
                  <a:solidFill>
                    <a:srgbClr val="EEE800"/>
                  </a:solidFill>
                </a:ln>
                <a:solidFill>
                  <a:srgbClr val="CC3300"/>
                </a:solidFill>
                <a:effectLst>
                  <a:outerShdw blurRad="50800" dist="50800" dir="2580000" algn="ctr" rotWithShape="0">
                    <a:schemeClr val="tx1"/>
                  </a:outerShdw>
                </a:effectLst>
                <a:latin typeface="+mn-lt"/>
                <a:ea typeface="宋体" pitchFamily="2" charset="-122"/>
              </a:rPr>
              <a:t>MALL </a:t>
            </a:r>
            <a:r>
              <a:rPr lang="en-US" altLang="zh-CN" sz="8800" b="1" dirty="0" smtClean="0">
                <a:ln w="28575">
                  <a:solidFill>
                    <a:srgbClr val="EEE800"/>
                  </a:solidFill>
                </a:ln>
                <a:solidFill>
                  <a:srgbClr val="CC3300"/>
                </a:solidFill>
                <a:effectLst>
                  <a:outerShdw blurRad="50800" dist="50800" dir="2580000" algn="ctr" rotWithShape="0">
                    <a:schemeClr val="tx1"/>
                  </a:outerShdw>
                </a:effectLst>
                <a:latin typeface="+mn-lt"/>
                <a:ea typeface="宋体" pitchFamily="2" charset="-122"/>
              </a:rPr>
              <a:t>A</a:t>
            </a:r>
            <a:r>
              <a:rPr lang="en-US" altLang="zh-CN" sz="7200" b="1" dirty="0" smtClean="0">
                <a:ln w="28575">
                  <a:solidFill>
                    <a:srgbClr val="EEE800"/>
                  </a:solidFill>
                </a:ln>
                <a:solidFill>
                  <a:srgbClr val="CC3300"/>
                </a:solidFill>
                <a:effectLst>
                  <a:outerShdw blurRad="50800" dist="50800" dir="2580000" algn="ctr" rotWithShape="0">
                    <a:schemeClr val="tx1"/>
                  </a:outerShdw>
                </a:effectLst>
                <a:latin typeface="+mn-lt"/>
                <a:ea typeface="宋体" pitchFamily="2" charset="-122"/>
              </a:rPr>
              <a:t>NIMALS</a:t>
            </a:r>
            <a:endParaRPr lang="en-US" altLang="zh-CN" sz="7200" b="1" dirty="0">
              <a:ln w="28575">
                <a:solidFill>
                  <a:srgbClr val="EEE800"/>
                </a:solidFill>
              </a:ln>
              <a:solidFill>
                <a:srgbClr val="CC3300"/>
              </a:solidFill>
              <a:effectLst>
                <a:outerShdw blurRad="50800" dist="50800" dir="2580000" algn="ctr" rotWithShape="0">
                  <a:schemeClr val="tx1"/>
                </a:outerShdw>
              </a:effectLst>
              <a:latin typeface="+mn-lt"/>
              <a:ea typeface="宋体" pitchFamily="2" charset="-122"/>
            </a:endParaRPr>
          </a:p>
        </p:txBody>
      </p:sp>
      <p:sp>
        <p:nvSpPr>
          <p:cNvPr id="2" name="矩形 1"/>
          <p:cNvSpPr/>
          <p:nvPr/>
        </p:nvSpPr>
        <p:spPr>
          <a:xfrm>
            <a:off x="1361063" y="5231900"/>
            <a:ext cx="1593706" cy="828497"/>
          </a:xfrm>
          <a:prstGeom prst="rect">
            <a:avLst/>
          </a:prstGeom>
        </p:spPr>
        <p:txBody>
          <a:bodyPr wrap="none">
            <a:spAutoFit/>
          </a:bodyPr>
          <a:lstStyle/>
          <a:p>
            <a:pPr lvl="0" algn="ctr" fontAlgn="auto">
              <a:lnSpc>
                <a:spcPct val="150000"/>
              </a:lnSpc>
              <a:spcBef>
                <a:spcPts val="0"/>
              </a:spcBef>
              <a:spcAft>
                <a:spcPts val="0"/>
              </a:spcAft>
              <a:defRPr/>
            </a:pPr>
            <a:r>
              <a:rPr lang="zh-CN" altLang="en-US" sz="3600" b="1" spc="50" dirty="0">
                <a:ln w="11430"/>
                <a:effectLst>
                  <a:outerShdw blurRad="38100" dist="38100" dir="2700000" algn="tl">
                    <a:srgbClr val="000000">
                      <a:alpha val="43137"/>
                    </a:srgbClr>
                  </a:outerShdw>
                </a:effectLst>
                <a:latin typeface="Calibri" pitchFamily="34" charset="0"/>
              </a:rPr>
              <a:t>小</a:t>
            </a:r>
            <a:r>
              <a:rPr lang="zh-CN" altLang="en-US" sz="3600" b="1" spc="50" dirty="0" smtClean="0">
                <a:ln w="11430"/>
                <a:effectLst>
                  <a:outerShdw blurRad="38100" dist="38100" dir="2700000" algn="tl">
                    <a:srgbClr val="000000">
                      <a:alpha val="43137"/>
                    </a:srgbClr>
                  </a:outerShdw>
                </a:effectLst>
                <a:latin typeface="Calibri" pitchFamily="34" charset="0"/>
              </a:rPr>
              <a:t>动物</a:t>
            </a:r>
            <a:endParaRPr lang="en-US" altLang="zh-CN" sz="3600" b="1" spc="50" dirty="0">
              <a:ln w="11430"/>
              <a:effectLst>
                <a:outerShdw blurRad="38100" dist="38100" dir="2700000" algn="tl">
                  <a:srgbClr val="000000">
                    <a:alpha val="43137"/>
                  </a:srgbClr>
                </a:outerShdw>
              </a:effectLst>
              <a:latin typeface="Calibri" pitchFamily="34" charset="0"/>
            </a:endParaRPr>
          </a:p>
        </p:txBody>
      </p:sp>
      <p:sp>
        <p:nvSpPr>
          <p:cNvPr id="5" name="TextBox 4"/>
          <p:cNvSpPr txBox="1"/>
          <p:nvPr/>
        </p:nvSpPr>
        <p:spPr>
          <a:xfrm>
            <a:off x="105688" y="693509"/>
            <a:ext cx="4104456" cy="1754326"/>
          </a:xfrm>
          <a:prstGeom prst="rect">
            <a:avLst/>
          </a:prstGeom>
          <a:noFill/>
        </p:spPr>
        <p:txBody>
          <a:bodyPr wrap="square" rtlCol="0">
            <a:spAutoFit/>
          </a:bodyPr>
          <a:lstStyle/>
          <a:p>
            <a:pPr algn="ctr" fontAlgn="auto">
              <a:lnSpc>
                <a:spcPct val="150000"/>
              </a:lnSpc>
              <a:spcBef>
                <a:spcPts val="0"/>
              </a:spcBef>
              <a:spcAft>
                <a:spcPts val="0"/>
              </a:spcAft>
              <a:defRPr/>
            </a:pPr>
            <a:r>
              <a:rPr lang="en-US" altLang="zh-CN" sz="7200" b="1" spc="50" dirty="0" smtClean="0">
                <a:ln w="11430"/>
                <a:solidFill>
                  <a:schemeClr val="bg1"/>
                </a:solidFill>
                <a:effectLst>
                  <a:outerShdw blurRad="38100" dist="38100" dir="2700000" algn="tl">
                    <a:srgbClr val="000000">
                      <a:alpha val="43137"/>
                    </a:srgbClr>
                  </a:outerShdw>
                </a:effectLst>
                <a:latin typeface="+mj-lt"/>
              </a:rPr>
              <a:t>U</a:t>
            </a:r>
            <a:r>
              <a:rPr lang="en-US" altLang="zh-CN" sz="6600" b="1" spc="50" dirty="0" smtClean="0">
                <a:ln w="11430"/>
                <a:solidFill>
                  <a:schemeClr val="bg1"/>
                </a:solidFill>
                <a:effectLst>
                  <a:outerShdw blurRad="38100" dist="38100" dir="2700000" algn="tl">
                    <a:srgbClr val="000000">
                      <a:alpha val="43137"/>
                    </a:srgbClr>
                  </a:outerShdw>
                </a:effectLst>
                <a:latin typeface="+mj-lt"/>
              </a:rPr>
              <a:t>NIT</a:t>
            </a:r>
            <a:r>
              <a:rPr lang="en-US" altLang="zh-CN" sz="7200" b="1" spc="50" dirty="0" smtClean="0">
                <a:ln w="11430"/>
                <a:solidFill>
                  <a:schemeClr val="bg1"/>
                </a:solidFill>
                <a:effectLst>
                  <a:outerShdw blurRad="38100" dist="38100" dir="2700000" algn="tl">
                    <a:srgbClr val="000000">
                      <a:alpha val="43137"/>
                    </a:srgbClr>
                  </a:outerShdw>
                </a:effectLst>
                <a:latin typeface="+mj-lt"/>
              </a:rPr>
              <a:t> </a:t>
            </a:r>
            <a:r>
              <a:rPr lang="en-US" altLang="zh-CN" sz="6600" b="1" spc="50" dirty="0" smtClean="0">
                <a:ln w="11430"/>
                <a:solidFill>
                  <a:schemeClr val="bg1"/>
                </a:solidFill>
                <a:effectLst>
                  <a:outerShdw blurRad="38100" dist="38100" dir="2700000" algn="tl">
                    <a:srgbClr val="000000">
                      <a:alpha val="43137"/>
                    </a:srgbClr>
                  </a:outerShdw>
                </a:effectLst>
                <a:latin typeface="+mj-lt"/>
              </a:rPr>
              <a:t>2</a:t>
            </a:r>
            <a:endParaRPr lang="en-US" altLang="zh-CN" sz="7200" b="1" spc="50" dirty="0" smtClean="0">
              <a:ln w="1143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06779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860852" y="2420888"/>
            <a:ext cx="5519460" cy="1569660"/>
          </a:xfrm>
          <a:prstGeom prst="rect">
            <a:avLst/>
          </a:prstGeom>
          <a:noFill/>
        </p:spPr>
        <p:txBody>
          <a:bodyPr wrap="none">
            <a:spAutoFit/>
          </a:bodyPr>
          <a:lstStyle/>
          <a:p>
            <a:pPr algn="ctr">
              <a:defRPr/>
            </a:pPr>
            <a:r>
              <a:rPr lang="en-US" altLang="zh-CN" sz="9600" b="1" dirty="0" smtClean="0">
                <a:ln w="31550" cmpd="sng">
                  <a:solidFill>
                    <a:srgbClr val="FF0000"/>
                  </a:soli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alibri" pitchFamily="34" charset="0"/>
              </a:rPr>
              <a:t>Workbook</a:t>
            </a:r>
            <a:endParaRPr lang="zh-CN" altLang="en-US" sz="9600" b="1" dirty="0">
              <a:ln w="31550" cmpd="sng">
                <a:solidFill>
                  <a:srgbClr val="FF0000"/>
                </a:soli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Calibri" pitchFamily="34" charset="0"/>
            </a:endParaRPr>
          </a:p>
        </p:txBody>
      </p:sp>
    </p:spTree>
    <p:extLst>
      <p:ext uri="{BB962C8B-B14F-4D97-AF65-F5344CB8AC3E}">
        <p14:creationId xmlns:p14="http://schemas.microsoft.com/office/powerpoint/2010/main" val="9813399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1502" y="836712"/>
            <a:ext cx="8085314" cy="954107"/>
          </a:xfrm>
          <a:prstGeom prst="rect">
            <a:avLst/>
          </a:prstGeom>
          <a:noFill/>
        </p:spPr>
        <p:txBody>
          <a:bodyPr wrap="square" rtlCol="0">
            <a:spAutoFit/>
          </a:bodyPr>
          <a:lstStyle/>
          <a:p>
            <a:r>
              <a:rPr lang="en-US" altLang="zh-CN" sz="2800" b="1" dirty="0" smtClean="0">
                <a:latin typeface="Calibri" pitchFamily="34" charset="0"/>
              </a:rPr>
              <a:t>Where can you find </a:t>
            </a:r>
            <a:r>
              <a:rPr lang="en-US" altLang="zh-CN" sz="2800" b="1" dirty="0">
                <a:latin typeface="Calibri" pitchFamily="34" charset="0"/>
              </a:rPr>
              <a:t>t</a:t>
            </a:r>
            <a:r>
              <a:rPr lang="en-US" altLang="zh-CN" sz="2800" b="1" dirty="0" smtClean="0">
                <a:latin typeface="Calibri" pitchFamily="34" charset="0"/>
              </a:rPr>
              <a:t>hese small animals? Talk to your friends.</a:t>
            </a:r>
            <a:endParaRPr lang="zh-CN" altLang="en-US" sz="2800" b="1" dirty="0">
              <a:latin typeface="Calibri" pitchFamily="34" charset="0"/>
            </a:endParaRPr>
          </a:p>
        </p:txBody>
      </p:sp>
      <p:pic>
        <p:nvPicPr>
          <p:cNvPr id="5122"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774" b="100000" l="0" r="100000">
                        <a14:foregroundMark x1="39083" y1="9091" x2="60995" y2="36944"/>
                        <a14:foregroundMark x1="76068" y1="7930" x2="95649" y2="39652"/>
                        <a14:foregroundMark x1="76146" y1="61702" x2="95726" y2="87814"/>
                        <a14:foregroundMark x1="38151" y1="63443" x2="58353" y2="93230"/>
                        <a14:foregroundMark x1="2875" y1="62669" x2="4584" y2="90909"/>
                        <a14:foregroundMark x1="4973" y1="91103" x2="22378" y2="89362"/>
                        <a14:foregroundMark x1="21756" y1="66344" x2="20979" y2="86267"/>
                        <a14:foregroundMark x1="7692" y1="65377" x2="16628" y2="67311"/>
                        <a14:foregroundMark x1="2098" y1="9671" x2="3186" y2="37524"/>
                        <a14:foregroundMark x1="4584" y1="34236" x2="20357" y2="35010"/>
                        <a14:foregroundMark x1="9402" y1="10251" x2="20435" y2="12186"/>
                        <a14:foregroundMark x1="20591" y1="12959" x2="21445" y2="32302"/>
                        <a14:foregroundMark x1="40637" y1="12959" x2="42269" y2="30174"/>
                        <a14:foregroundMark x1="42347" y1="33462" x2="58741" y2="34236"/>
                        <a14:foregroundMark x1="51204" y1="11992" x2="57420" y2="16634"/>
                        <a14:foregroundMark x1="76690" y1="13346" x2="77855" y2="34236"/>
                        <a14:foregroundMark x1="78322" y1="35590" x2="92541" y2="35203"/>
                        <a14:foregroundMark x1="83061" y1="9671" x2="93551" y2="11412"/>
                        <a14:foregroundMark x1="94250" y1="13346" x2="94172" y2="34236"/>
                        <a14:foregroundMark x1="83450" y1="67118" x2="94172" y2="82592"/>
                        <a14:foregroundMark x1="94017" y1="69052" x2="95260" y2="77756"/>
                        <a14:foregroundMark x1="79798" y1="91683" x2="90210" y2="88588"/>
                        <a14:foregroundMark x1="79099" y1="71180" x2="77312" y2="82592"/>
                        <a14:foregroundMark x1="87102" y1="61702" x2="92696" y2="62863"/>
                        <a14:foregroundMark x1="46853" y1="67311" x2="59207" y2="67505"/>
                        <a14:foregroundMark x1="59207" y1="67505" x2="57343" y2="86267"/>
                        <a14:foregroundMark x1="40093" y1="77369" x2="41103" y2="88588"/>
                        <a14:foregroundMark x1="42191" y1="90716" x2="55089" y2="88781"/>
                        <a14:foregroundMark x1="75291" y1="60928" x2="75758" y2="59768"/>
                        <a14:foregroundMark x1="75758" y1="59961" x2="77234" y2="60155"/>
                        <a14:backgroundMark x1="33100" y1="11799" x2="33566" y2="82979"/>
                        <a14:backgroundMark x1="69231" y1="17795" x2="68065" y2="91683"/>
                        <a14:backgroundMark x1="3652" y1="49130" x2="98679" y2="50484"/>
                        <a14:backgroundMark x1="1632" y1="56480" x2="24553" y2="56093"/>
                        <a14:backgroundMark x1="932" y1="58221" x2="932" y2="93810"/>
                        <a14:backgroundMark x1="777" y1="4062" x2="622" y2="39072"/>
                        <a14:backgroundMark x1="2642" y1="4062" x2="24864" y2="2901"/>
                        <a14:backgroundMark x1="39472" y1="3482" x2="61072" y2="3288"/>
                        <a14:backgroundMark x1="75758" y1="2901" x2="98291" y2="3675"/>
                        <a14:backgroundMark x1="99611" y1="3482" x2="99611" y2="13153"/>
                      </a14:backgroundRemoval>
                    </a14:imgEffect>
                  </a14:imgLayer>
                </a14:imgProps>
              </a:ext>
              <a:ext uri="{28A0092B-C50C-407E-A947-70E740481C1C}">
                <a14:useLocalDpi xmlns:a14="http://schemas.microsoft.com/office/drawing/2010/main" val="0"/>
              </a:ext>
            </a:extLst>
          </a:blip>
          <a:srcRect r="73323"/>
          <a:stretch/>
        </p:blipFill>
        <p:spPr bwMode="auto">
          <a:xfrm>
            <a:off x="251520" y="1849101"/>
            <a:ext cx="2991859" cy="4505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774" b="100000" l="0" r="100000">
                        <a14:foregroundMark x1="39083" y1="9091" x2="60995" y2="36944"/>
                        <a14:foregroundMark x1="76068" y1="7930" x2="95649" y2="39652"/>
                        <a14:foregroundMark x1="76146" y1="61702" x2="95726" y2="87814"/>
                        <a14:foregroundMark x1="38151" y1="63443" x2="58353" y2="93230"/>
                        <a14:foregroundMark x1="2875" y1="62669" x2="4584" y2="90909"/>
                        <a14:foregroundMark x1="4973" y1="91103" x2="22378" y2="89362"/>
                        <a14:foregroundMark x1="21756" y1="66344" x2="20979" y2="86267"/>
                        <a14:foregroundMark x1="7692" y1="65377" x2="16628" y2="67311"/>
                        <a14:foregroundMark x1="2098" y1="9671" x2="3186" y2="37524"/>
                        <a14:foregroundMark x1="4584" y1="34236" x2="20357" y2="35010"/>
                        <a14:foregroundMark x1="9402" y1="10251" x2="20435" y2="12186"/>
                        <a14:foregroundMark x1="20591" y1="12959" x2="21445" y2="32302"/>
                        <a14:foregroundMark x1="40637" y1="12959" x2="42269" y2="30174"/>
                        <a14:foregroundMark x1="42347" y1="33462" x2="58741" y2="34236"/>
                        <a14:foregroundMark x1="51204" y1="11992" x2="57420" y2="16634"/>
                        <a14:foregroundMark x1="76690" y1="13346" x2="77855" y2="34236"/>
                        <a14:foregroundMark x1="78322" y1="35590" x2="92541" y2="35203"/>
                        <a14:foregroundMark x1="83061" y1="9671" x2="93551" y2="11412"/>
                        <a14:foregroundMark x1="94250" y1="13346" x2="94172" y2="34236"/>
                        <a14:foregroundMark x1="83450" y1="67118" x2="94172" y2="82592"/>
                        <a14:foregroundMark x1="94017" y1="69052" x2="95260" y2="77756"/>
                        <a14:foregroundMark x1="79798" y1="91683" x2="90210" y2="88588"/>
                        <a14:foregroundMark x1="79099" y1="71180" x2="77312" y2="82592"/>
                        <a14:foregroundMark x1="87102" y1="61702" x2="92696" y2="62863"/>
                        <a14:foregroundMark x1="46853" y1="67311" x2="59207" y2="67505"/>
                        <a14:foregroundMark x1="59207" y1="67505" x2="57343" y2="86267"/>
                        <a14:foregroundMark x1="40093" y1="77369" x2="41103" y2="88588"/>
                        <a14:foregroundMark x1="42191" y1="90716" x2="55089" y2="88781"/>
                        <a14:foregroundMark x1="75291" y1="60928" x2="75758" y2="59768"/>
                        <a14:foregroundMark x1="75758" y1="59961" x2="77234" y2="60155"/>
                        <a14:backgroundMark x1="33100" y1="11799" x2="33566" y2="82979"/>
                        <a14:backgroundMark x1="69231" y1="17795" x2="68065" y2="91683"/>
                        <a14:backgroundMark x1="3652" y1="49130" x2="98679" y2="50484"/>
                        <a14:backgroundMark x1="1632" y1="56480" x2="24553" y2="56093"/>
                        <a14:backgroundMark x1="932" y1="58221" x2="932" y2="93810"/>
                        <a14:backgroundMark x1="777" y1="4062" x2="622" y2="39072"/>
                        <a14:backgroundMark x1="2642" y1="4062" x2="24864" y2="2901"/>
                        <a14:backgroundMark x1="39472" y1="3482" x2="61072" y2="3288"/>
                        <a14:backgroundMark x1="75758" y1="2901" x2="98291" y2="3675"/>
                        <a14:backgroundMark x1="99611" y1="3482" x2="99611" y2="13153"/>
                      </a14:backgroundRemoval>
                    </a14:imgEffect>
                  </a14:imgLayer>
                </a14:imgProps>
              </a:ext>
              <a:ext uri="{28A0092B-C50C-407E-A947-70E740481C1C}">
                <a14:useLocalDpi xmlns:a14="http://schemas.microsoft.com/office/drawing/2010/main" val="0"/>
              </a:ext>
            </a:extLst>
          </a:blip>
          <a:srcRect l="34971" r="35951"/>
          <a:stretch/>
        </p:blipFill>
        <p:spPr bwMode="auto">
          <a:xfrm>
            <a:off x="2895008" y="1844824"/>
            <a:ext cx="3261168" cy="4505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774" b="100000" l="0" r="100000">
                        <a14:foregroundMark x1="39083" y1="9091" x2="60995" y2="36944"/>
                        <a14:foregroundMark x1="76068" y1="7930" x2="95649" y2="39652"/>
                        <a14:foregroundMark x1="76146" y1="61702" x2="95726" y2="87814"/>
                        <a14:foregroundMark x1="38151" y1="63443" x2="58353" y2="93230"/>
                        <a14:foregroundMark x1="2875" y1="62669" x2="4584" y2="90909"/>
                        <a14:foregroundMark x1="4973" y1="91103" x2="22378" y2="89362"/>
                        <a14:foregroundMark x1="21756" y1="66344" x2="20979" y2="86267"/>
                        <a14:foregroundMark x1="7692" y1="65377" x2="16628" y2="67311"/>
                        <a14:foregroundMark x1="2098" y1="9671" x2="3186" y2="37524"/>
                        <a14:foregroundMark x1="4584" y1="34236" x2="20357" y2="35010"/>
                        <a14:foregroundMark x1="9402" y1="10251" x2="20435" y2="12186"/>
                        <a14:foregroundMark x1="20591" y1="12959" x2="21445" y2="32302"/>
                        <a14:foregroundMark x1="40637" y1="12959" x2="42269" y2="30174"/>
                        <a14:foregroundMark x1="42347" y1="33462" x2="58741" y2="34236"/>
                        <a14:foregroundMark x1="51204" y1="11992" x2="57420" y2="16634"/>
                        <a14:foregroundMark x1="76690" y1="13346" x2="77855" y2="34236"/>
                        <a14:foregroundMark x1="78322" y1="35590" x2="92541" y2="35203"/>
                        <a14:foregroundMark x1="83061" y1="9671" x2="93551" y2="11412"/>
                        <a14:foregroundMark x1="94250" y1="13346" x2="94172" y2="34236"/>
                        <a14:foregroundMark x1="83450" y1="67118" x2="94172" y2="82592"/>
                        <a14:foregroundMark x1="94017" y1="69052" x2="95260" y2="77756"/>
                        <a14:foregroundMark x1="79798" y1="91683" x2="90210" y2="88588"/>
                        <a14:foregroundMark x1="79099" y1="71180" x2="77312" y2="82592"/>
                        <a14:foregroundMark x1="87102" y1="61702" x2="92696" y2="62863"/>
                        <a14:foregroundMark x1="46853" y1="67311" x2="59207" y2="67505"/>
                        <a14:foregroundMark x1="59207" y1="67505" x2="57343" y2="86267"/>
                        <a14:foregroundMark x1="40093" y1="77369" x2="41103" y2="88588"/>
                        <a14:foregroundMark x1="42191" y1="90716" x2="55089" y2="88781"/>
                        <a14:foregroundMark x1="75291" y1="60928" x2="75758" y2="59768"/>
                        <a14:foregroundMark x1="75758" y1="59961" x2="77234" y2="60155"/>
                        <a14:backgroundMark x1="33100" y1="11799" x2="33566" y2="82979"/>
                        <a14:backgroundMark x1="69231" y1="17795" x2="68065" y2="91683"/>
                        <a14:backgroundMark x1="3652" y1="49130" x2="98679" y2="50484"/>
                        <a14:backgroundMark x1="1632" y1="56480" x2="24553" y2="56093"/>
                        <a14:backgroundMark x1="932" y1="58221" x2="932" y2="93810"/>
                        <a14:backgroundMark x1="777" y1="4062" x2="622" y2="39072"/>
                        <a14:backgroundMark x1="2642" y1="4062" x2="24864" y2="2901"/>
                        <a14:backgroundMark x1="39472" y1="3482" x2="61072" y2="3288"/>
                        <a14:backgroundMark x1="75758" y1="2901" x2="98291" y2="3675"/>
                        <a14:backgroundMark x1="99611" y1="3482" x2="99611" y2="13153"/>
                      </a14:backgroundRemoval>
                    </a14:imgEffect>
                  </a14:imgLayer>
                </a14:imgProps>
              </a:ext>
              <a:ext uri="{28A0092B-C50C-407E-A947-70E740481C1C}">
                <a14:useLocalDpi xmlns:a14="http://schemas.microsoft.com/office/drawing/2010/main" val="0"/>
              </a:ext>
            </a:extLst>
          </a:blip>
          <a:srcRect l="73493"/>
          <a:stretch/>
        </p:blipFill>
        <p:spPr bwMode="auto">
          <a:xfrm>
            <a:off x="5940152" y="1849102"/>
            <a:ext cx="2972746" cy="4505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91502" y="3717032"/>
            <a:ext cx="2520280" cy="461665"/>
          </a:xfrm>
          <a:prstGeom prst="rect">
            <a:avLst/>
          </a:prstGeom>
          <a:noFill/>
        </p:spPr>
        <p:txBody>
          <a:bodyPr wrap="square" rtlCol="0">
            <a:spAutoFit/>
          </a:bodyPr>
          <a:lstStyle/>
          <a:p>
            <a:pPr algn="ctr"/>
            <a:r>
              <a:rPr lang="en-US" altLang="zh-CN" sz="2400" b="1" dirty="0" smtClean="0">
                <a:solidFill>
                  <a:schemeClr val="accent6">
                    <a:lumMod val="75000"/>
                  </a:schemeClr>
                </a:solidFill>
                <a:latin typeface="Calibri" pitchFamily="34" charset="0"/>
              </a:rPr>
              <a:t>grasshopper</a:t>
            </a:r>
            <a:endParaRPr lang="zh-CN" altLang="en-US" sz="2400" b="1" dirty="0">
              <a:solidFill>
                <a:schemeClr val="accent6">
                  <a:lumMod val="75000"/>
                </a:schemeClr>
              </a:solidFill>
              <a:latin typeface="Calibri" pitchFamily="34" charset="0"/>
            </a:endParaRPr>
          </a:p>
        </p:txBody>
      </p:sp>
      <p:sp>
        <p:nvSpPr>
          <p:cNvPr id="9" name="TextBox 8"/>
          <p:cNvSpPr txBox="1"/>
          <p:nvPr/>
        </p:nvSpPr>
        <p:spPr>
          <a:xfrm>
            <a:off x="3265452" y="3721310"/>
            <a:ext cx="2520280" cy="461665"/>
          </a:xfrm>
          <a:prstGeom prst="rect">
            <a:avLst/>
          </a:prstGeom>
          <a:noFill/>
        </p:spPr>
        <p:txBody>
          <a:bodyPr wrap="square" rtlCol="0">
            <a:spAutoFit/>
          </a:bodyPr>
          <a:lstStyle/>
          <a:p>
            <a:pPr algn="ctr"/>
            <a:r>
              <a:rPr lang="en-US" altLang="zh-CN" sz="2400" b="1" dirty="0" smtClean="0">
                <a:solidFill>
                  <a:schemeClr val="accent6">
                    <a:lumMod val="75000"/>
                  </a:schemeClr>
                </a:solidFill>
                <a:latin typeface="Calibri" pitchFamily="34" charset="0"/>
              </a:rPr>
              <a:t>bee</a:t>
            </a:r>
            <a:endParaRPr lang="zh-CN" altLang="en-US" sz="2400" b="1" dirty="0">
              <a:solidFill>
                <a:schemeClr val="accent6">
                  <a:lumMod val="75000"/>
                </a:schemeClr>
              </a:solidFill>
              <a:latin typeface="Calibri" pitchFamily="34" charset="0"/>
            </a:endParaRPr>
          </a:p>
        </p:txBody>
      </p:sp>
      <p:sp>
        <p:nvSpPr>
          <p:cNvPr id="10" name="TextBox 9"/>
          <p:cNvSpPr txBox="1"/>
          <p:nvPr/>
        </p:nvSpPr>
        <p:spPr>
          <a:xfrm>
            <a:off x="6056536" y="3721310"/>
            <a:ext cx="2520280" cy="461665"/>
          </a:xfrm>
          <a:prstGeom prst="rect">
            <a:avLst/>
          </a:prstGeom>
          <a:noFill/>
        </p:spPr>
        <p:txBody>
          <a:bodyPr wrap="square" rtlCol="0">
            <a:spAutoFit/>
          </a:bodyPr>
          <a:lstStyle/>
          <a:p>
            <a:pPr algn="ctr"/>
            <a:r>
              <a:rPr lang="en-US" altLang="zh-CN" sz="2400" b="1" dirty="0" smtClean="0">
                <a:solidFill>
                  <a:schemeClr val="accent6">
                    <a:lumMod val="75000"/>
                  </a:schemeClr>
                </a:solidFill>
                <a:latin typeface="Calibri" pitchFamily="34" charset="0"/>
              </a:rPr>
              <a:t>spider</a:t>
            </a:r>
            <a:endParaRPr lang="zh-CN" altLang="en-US" sz="2400" b="1" dirty="0">
              <a:solidFill>
                <a:schemeClr val="accent6">
                  <a:lumMod val="75000"/>
                </a:schemeClr>
              </a:solidFill>
              <a:latin typeface="Calibri" pitchFamily="34" charset="0"/>
            </a:endParaRPr>
          </a:p>
        </p:txBody>
      </p:sp>
      <p:sp>
        <p:nvSpPr>
          <p:cNvPr id="11" name="TextBox 10"/>
          <p:cNvSpPr txBox="1"/>
          <p:nvPr/>
        </p:nvSpPr>
        <p:spPr>
          <a:xfrm>
            <a:off x="481017" y="6123466"/>
            <a:ext cx="2520280" cy="461665"/>
          </a:xfrm>
          <a:prstGeom prst="rect">
            <a:avLst/>
          </a:prstGeom>
          <a:noFill/>
        </p:spPr>
        <p:txBody>
          <a:bodyPr wrap="square" rtlCol="0">
            <a:spAutoFit/>
          </a:bodyPr>
          <a:lstStyle/>
          <a:p>
            <a:pPr algn="ctr"/>
            <a:r>
              <a:rPr lang="en-US" altLang="zh-CN" sz="2400" b="1" dirty="0" smtClean="0">
                <a:solidFill>
                  <a:schemeClr val="accent6">
                    <a:lumMod val="75000"/>
                  </a:schemeClr>
                </a:solidFill>
                <a:latin typeface="Calibri" pitchFamily="34" charset="0"/>
              </a:rPr>
              <a:t>dragonfly</a:t>
            </a:r>
            <a:endParaRPr lang="zh-CN" altLang="en-US" sz="2400" b="1" dirty="0">
              <a:solidFill>
                <a:schemeClr val="accent6">
                  <a:lumMod val="75000"/>
                </a:schemeClr>
              </a:solidFill>
              <a:latin typeface="Calibri" pitchFamily="34" charset="0"/>
            </a:endParaRPr>
          </a:p>
        </p:txBody>
      </p:sp>
      <p:sp>
        <p:nvSpPr>
          <p:cNvPr id="12" name="TextBox 11"/>
          <p:cNvSpPr txBox="1"/>
          <p:nvPr/>
        </p:nvSpPr>
        <p:spPr>
          <a:xfrm>
            <a:off x="3250061" y="6137051"/>
            <a:ext cx="2520280" cy="461665"/>
          </a:xfrm>
          <a:prstGeom prst="rect">
            <a:avLst/>
          </a:prstGeom>
          <a:noFill/>
        </p:spPr>
        <p:txBody>
          <a:bodyPr wrap="square" rtlCol="0">
            <a:spAutoFit/>
          </a:bodyPr>
          <a:lstStyle/>
          <a:p>
            <a:pPr algn="ctr"/>
            <a:r>
              <a:rPr lang="en-US" altLang="zh-CN" sz="2400" b="1" dirty="0" smtClean="0">
                <a:solidFill>
                  <a:schemeClr val="accent6">
                    <a:lumMod val="75000"/>
                  </a:schemeClr>
                </a:solidFill>
                <a:latin typeface="Calibri" pitchFamily="34" charset="0"/>
              </a:rPr>
              <a:t>mosquito</a:t>
            </a:r>
            <a:endParaRPr lang="zh-CN" altLang="en-US" sz="2400" b="1" dirty="0">
              <a:solidFill>
                <a:schemeClr val="accent6">
                  <a:lumMod val="75000"/>
                </a:schemeClr>
              </a:solidFill>
              <a:latin typeface="Calibri" pitchFamily="34" charset="0"/>
            </a:endParaRPr>
          </a:p>
        </p:txBody>
      </p:sp>
      <p:sp>
        <p:nvSpPr>
          <p:cNvPr id="13" name="TextBox 12"/>
          <p:cNvSpPr txBox="1"/>
          <p:nvPr/>
        </p:nvSpPr>
        <p:spPr>
          <a:xfrm>
            <a:off x="6068401" y="6110114"/>
            <a:ext cx="2520280" cy="461665"/>
          </a:xfrm>
          <a:prstGeom prst="rect">
            <a:avLst/>
          </a:prstGeom>
          <a:noFill/>
        </p:spPr>
        <p:txBody>
          <a:bodyPr wrap="square" rtlCol="0">
            <a:spAutoFit/>
          </a:bodyPr>
          <a:lstStyle/>
          <a:p>
            <a:pPr algn="ctr"/>
            <a:r>
              <a:rPr lang="en-US" altLang="zh-CN" sz="2400" b="1" dirty="0" smtClean="0">
                <a:solidFill>
                  <a:schemeClr val="accent6">
                    <a:lumMod val="75000"/>
                  </a:schemeClr>
                </a:solidFill>
                <a:latin typeface="Calibri" pitchFamily="34" charset="0"/>
              </a:rPr>
              <a:t>snail</a:t>
            </a:r>
            <a:endParaRPr lang="zh-CN" altLang="en-US" sz="2400" b="1" dirty="0">
              <a:solidFill>
                <a:schemeClr val="accent6">
                  <a:lumMod val="75000"/>
                </a:schemeClr>
              </a:solidFill>
              <a:latin typeface="Calibri" pitchFamily="34" charset="0"/>
            </a:endParaRPr>
          </a:p>
        </p:txBody>
      </p:sp>
    </p:spTree>
    <p:extLst>
      <p:ext uri="{BB962C8B-B14F-4D97-AF65-F5344CB8AC3E}">
        <p14:creationId xmlns:p14="http://schemas.microsoft.com/office/powerpoint/2010/main" val="2129031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27585" y="790778"/>
            <a:ext cx="7488831" cy="6166614"/>
          </a:xfrm>
          <a:prstGeom prst="round1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组合 2"/>
          <p:cNvGrpSpPr/>
          <p:nvPr/>
        </p:nvGrpSpPr>
        <p:grpSpPr>
          <a:xfrm>
            <a:off x="3275856" y="3284984"/>
            <a:ext cx="4680520" cy="3384376"/>
            <a:chOff x="6237255" y="2574915"/>
            <a:chExt cx="4680520" cy="3384376"/>
          </a:xfrm>
        </p:grpSpPr>
        <p:sp>
          <p:nvSpPr>
            <p:cNvPr id="2" name="矩形 1"/>
            <p:cNvSpPr/>
            <p:nvPr/>
          </p:nvSpPr>
          <p:spPr>
            <a:xfrm>
              <a:off x="6237255" y="2574915"/>
              <a:ext cx="4680520" cy="3384376"/>
            </a:xfrm>
            <a:prstGeom prst="rect">
              <a:avLst/>
            </a:prstGeom>
            <a:solidFill>
              <a:schemeClr val="bg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6417275" y="2682053"/>
              <a:ext cx="4320479" cy="3170099"/>
            </a:xfrm>
            <a:prstGeom prst="rect">
              <a:avLst/>
            </a:prstGeom>
          </p:spPr>
          <p:txBody>
            <a:bodyPr wrap="square">
              <a:spAutoFit/>
            </a:bodyPr>
            <a:lstStyle/>
            <a:p>
              <a:r>
                <a:rPr lang="en-US" altLang="zh-CN" sz="2000" b="1" dirty="0" smtClean="0">
                  <a:solidFill>
                    <a:srgbClr val="FF0000"/>
                  </a:solidFill>
                  <a:latin typeface="Calibri" pitchFamily="34" charset="0"/>
                </a:rPr>
                <a:t>Possible answer:</a:t>
              </a:r>
            </a:p>
            <a:p>
              <a:r>
                <a:rPr lang="en-US" altLang="zh-CN" sz="2000" b="1" dirty="0" smtClean="0">
                  <a:solidFill>
                    <a:srgbClr val="FF0000"/>
                  </a:solidFill>
                  <a:latin typeface="Calibri" pitchFamily="34" charset="0"/>
                </a:rPr>
                <a:t>You </a:t>
              </a:r>
              <a:r>
                <a:rPr lang="en-US" altLang="zh-CN" sz="2000" b="1" dirty="0">
                  <a:solidFill>
                    <a:srgbClr val="FF0000"/>
                  </a:solidFill>
                  <a:latin typeface="Calibri" pitchFamily="34" charset="0"/>
                </a:rPr>
                <a:t>can find the grasshopper in the grass. You can find the bee in the flowers. You can find the spider in the trees or bushes, or on the rocks. You can find the dragonfly flying above the water or resting in the grass. You can find the mosquito near the water. You can find the snail on the rocks, or in the bushes or trees, or in water.</a:t>
              </a:r>
              <a:endParaRPr lang="zh-CN" altLang="en-US" sz="2000" b="1" dirty="0">
                <a:solidFill>
                  <a:srgbClr val="FF0000"/>
                </a:solidFill>
                <a:latin typeface="Calibri" pitchFamily="34" charset="0"/>
              </a:endParaRPr>
            </a:p>
          </p:txBody>
        </p:sp>
      </p:grpSp>
    </p:spTree>
    <p:extLst>
      <p:ext uri="{BB962C8B-B14F-4D97-AF65-F5344CB8AC3E}">
        <p14:creationId xmlns:p14="http://schemas.microsoft.com/office/powerpoint/2010/main" val="2260132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4283968" y="1988840"/>
            <a:ext cx="4392746"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lnSpc>
                <a:spcPct val="150000"/>
              </a:lnSpc>
            </a:pPr>
            <a:r>
              <a:rPr lang="en-US" altLang="zh-CN" sz="3600" b="1" dirty="0" smtClean="0">
                <a:latin typeface="+mn-lt"/>
                <a:cs typeface="David" pitchFamily="34" charset="-79"/>
              </a:rPr>
              <a:t>bush           </a:t>
            </a:r>
            <a:r>
              <a:rPr lang="zh-CN" altLang="en-US" sz="3600" b="1" dirty="0" smtClean="0">
                <a:latin typeface="+mn-lt"/>
                <a:cs typeface="David" pitchFamily="34" charset="-79"/>
              </a:rPr>
              <a:t>(灌木丛)</a:t>
            </a:r>
            <a:endParaRPr lang="en-US" altLang="zh-CN" sz="3600" b="1" dirty="0" smtClean="0">
              <a:latin typeface="+mn-lt"/>
              <a:cs typeface="David" pitchFamily="34" charset="-79"/>
            </a:endParaRPr>
          </a:p>
          <a:p>
            <a:pPr eaLnBrk="1" hangingPunct="1">
              <a:lnSpc>
                <a:spcPct val="150000"/>
              </a:lnSpc>
            </a:pPr>
            <a:r>
              <a:rPr lang="en-US" altLang="zh-CN" sz="3600" b="1" dirty="0" smtClean="0">
                <a:latin typeface="+mn-lt"/>
                <a:cs typeface="David" pitchFamily="34" charset="-79"/>
              </a:rPr>
              <a:t>grass           (</a:t>
            </a:r>
            <a:r>
              <a:rPr lang="zh-CN" altLang="en-US" sz="3600" b="1" smtClean="0">
                <a:latin typeface="+mn-lt"/>
                <a:cs typeface="David" pitchFamily="34" charset="-79"/>
              </a:rPr>
              <a:t>草</a:t>
            </a:r>
            <a:r>
              <a:rPr lang="zh-CN" altLang="en-US" sz="3600" b="1">
                <a:latin typeface="+mn-lt"/>
                <a:cs typeface="David" pitchFamily="34" charset="-79"/>
              </a:rPr>
              <a:t>地</a:t>
            </a:r>
            <a:r>
              <a:rPr lang="en-US" altLang="zh-CN" sz="3600" b="1" smtClean="0">
                <a:latin typeface="+mn-lt"/>
                <a:cs typeface="David" pitchFamily="34" charset="-79"/>
              </a:rPr>
              <a:t>)</a:t>
            </a:r>
            <a:endParaRPr lang="en-US" altLang="zh-CN" sz="3600" b="1" dirty="0" smtClean="0">
              <a:latin typeface="+mn-lt"/>
              <a:cs typeface="David" pitchFamily="34" charset="-79"/>
            </a:endParaRPr>
          </a:p>
          <a:p>
            <a:pPr eaLnBrk="1" hangingPunct="1">
              <a:lnSpc>
                <a:spcPct val="150000"/>
              </a:lnSpc>
            </a:pPr>
            <a:r>
              <a:rPr lang="en-US" altLang="zh-CN" sz="3600" b="1" dirty="0" smtClean="0">
                <a:latin typeface="+mn-lt"/>
                <a:cs typeface="David" pitchFamily="34" charset="-79"/>
              </a:rPr>
              <a:t>pond           (</a:t>
            </a:r>
            <a:r>
              <a:rPr lang="zh-CN" altLang="en-US" sz="3600" b="1" dirty="0">
                <a:latin typeface="+mn-lt"/>
                <a:cs typeface="David" pitchFamily="34" charset="-79"/>
              </a:rPr>
              <a:t>池塘</a:t>
            </a:r>
            <a:r>
              <a:rPr lang="en-US" altLang="zh-CN" sz="3600" b="1" dirty="0" smtClean="0">
                <a:latin typeface="+mn-lt"/>
                <a:cs typeface="David" pitchFamily="34" charset="-79"/>
              </a:rPr>
              <a:t>)</a:t>
            </a:r>
          </a:p>
          <a:p>
            <a:pPr eaLnBrk="1" hangingPunct="1">
              <a:lnSpc>
                <a:spcPct val="150000"/>
              </a:lnSpc>
            </a:pPr>
            <a:r>
              <a:rPr lang="en-US" altLang="zh-CN" sz="3600" b="1" dirty="0">
                <a:latin typeface="+mn-lt"/>
                <a:cs typeface="David" pitchFamily="34" charset="-79"/>
              </a:rPr>
              <a:t>s</a:t>
            </a:r>
            <a:r>
              <a:rPr lang="en-US" altLang="zh-CN" sz="3600" b="1" dirty="0" smtClean="0">
                <a:latin typeface="+mn-lt"/>
                <a:cs typeface="David" pitchFamily="34" charset="-79"/>
              </a:rPr>
              <a:t>tone          (</a:t>
            </a:r>
            <a:r>
              <a:rPr lang="zh-CN" altLang="en-US" sz="3600" b="1" dirty="0" smtClean="0">
                <a:latin typeface="+mn-lt"/>
                <a:cs typeface="David" pitchFamily="34" charset="-79"/>
              </a:rPr>
              <a:t>石头</a:t>
            </a:r>
            <a:r>
              <a:rPr lang="en-US" altLang="zh-CN" sz="3600" b="1" dirty="0" smtClean="0">
                <a:latin typeface="+mn-lt"/>
                <a:cs typeface="David" pitchFamily="34" charset="-79"/>
              </a:rPr>
              <a:t>)</a:t>
            </a:r>
          </a:p>
        </p:txBody>
      </p:sp>
      <p:sp>
        <p:nvSpPr>
          <p:cNvPr id="4" name="TextBox 3"/>
          <p:cNvSpPr txBox="1"/>
          <p:nvPr/>
        </p:nvSpPr>
        <p:spPr>
          <a:xfrm>
            <a:off x="375118" y="725795"/>
            <a:ext cx="8517362" cy="830997"/>
          </a:xfrm>
          <a:prstGeom prst="rect">
            <a:avLst/>
          </a:prstGeom>
          <a:noFill/>
        </p:spPr>
        <p:txBody>
          <a:bodyPr wrap="square" rtlCol="0">
            <a:spAutoFit/>
          </a:bodyPr>
          <a:lstStyle/>
          <a:p>
            <a:pPr algn="ctr">
              <a:defRPr/>
            </a:pPr>
            <a:r>
              <a:rPr lang="en-US" altLang="zh-CN" sz="4800" b="1" dirty="0">
                <a:latin typeface="+mj-lt"/>
              </a:rPr>
              <a:t>Lesson </a:t>
            </a:r>
            <a:r>
              <a:rPr lang="en-US" altLang="zh-CN" sz="4800" b="1" dirty="0" smtClean="0">
                <a:latin typeface="+mj-lt"/>
              </a:rPr>
              <a:t>3  Finding Small Animals</a:t>
            </a:r>
            <a:endParaRPr lang="zh-CN" altLang="en-US" sz="4800" b="1" dirty="0">
              <a:latin typeface="+mj-lt"/>
            </a:endParaRPr>
          </a:p>
        </p:txBody>
      </p:sp>
      <p:pic>
        <p:nvPicPr>
          <p:cNvPr id="5" name="图片 4"/>
          <p:cNvPicPr>
            <a:picLocks noChangeAspect="1"/>
          </p:cNvPicPr>
          <p:nvPr/>
        </p:nvPicPr>
        <p:blipFill>
          <a:blip r:embed="rId2">
            <a:extLst>
              <a:ext uri="{BEBA8EAE-BF5A-486C-A8C5-ECC9F3942E4B}">
                <a14:imgProps xmlns:a14="http://schemas.microsoft.com/office/drawing/2010/main">
                  <a14:imgLayer r:embed="rId3">
                    <a14:imgEffect>
                      <a14:backgroundRemoval t="0" b="99270" l="0" r="100000"/>
                    </a14:imgEffect>
                  </a14:imgLayer>
                </a14:imgProps>
              </a:ext>
              <a:ext uri="{28A0092B-C50C-407E-A947-70E740481C1C}">
                <a14:useLocalDpi xmlns:a14="http://schemas.microsoft.com/office/drawing/2010/main" val="0"/>
              </a:ext>
            </a:extLst>
          </a:blip>
          <a:stretch>
            <a:fillRect/>
          </a:stretch>
        </p:blipFill>
        <p:spPr>
          <a:xfrm>
            <a:off x="-94329" y="2564904"/>
            <a:ext cx="4378297" cy="182318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611560" y="1556792"/>
            <a:ext cx="8064896" cy="4752529"/>
          </a:xfrm>
          <a:prstGeom prst="round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itchFamily="34" charset="0"/>
            </a:endParaRPr>
          </a:p>
        </p:txBody>
      </p:sp>
      <p:sp>
        <p:nvSpPr>
          <p:cNvPr id="4" name="矩形 3"/>
          <p:cNvSpPr/>
          <p:nvPr/>
        </p:nvSpPr>
        <p:spPr>
          <a:xfrm>
            <a:off x="899592" y="612557"/>
            <a:ext cx="7272808" cy="800219"/>
          </a:xfrm>
          <a:prstGeom prst="rect">
            <a:avLst/>
          </a:prstGeom>
        </p:spPr>
        <p:txBody>
          <a:bodyPr wrap="square">
            <a:spAutoFit/>
          </a:bodyPr>
          <a:lstStyle/>
          <a:p>
            <a:endParaRPr lang="zh-CN" altLang="en-US" dirty="0">
              <a:latin typeface="Calibri" pitchFamily="34" charset="0"/>
            </a:endParaRPr>
          </a:p>
          <a:p>
            <a:r>
              <a:rPr lang="en-US" altLang="zh-CN" sz="2800" b="1" dirty="0">
                <a:latin typeface="Calibri" pitchFamily="34" charset="0"/>
              </a:rPr>
              <a:t>What can you see around a small pond? </a:t>
            </a:r>
            <a:endParaRPr lang="zh-CN" altLang="en-US" sz="2800" b="1" dirty="0">
              <a:latin typeface="Calibri" pitchFamily="34"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781" t="37266" r="38201" b="15484"/>
          <a:stretch/>
        </p:blipFill>
        <p:spPr bwMode="auto">
          <a:xfrm>
            <a:off x="1361914" y="1907838"/>
            <a:ext cx="6708203" cy="4050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15482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5359" l="0" r="100000">
                        <a14:foregroundMark x1="90840" y1="50633" x2="94329" y2="72996"/>
                      </a14:backgroundRemoval>
                    </a14:imgEffect>
                  </a14:imgLayer>
                </a14:imgProps>
              </a:ext>
              <a:ext uri="{28A0092B-C50C-407E-A947-70E740481C1C}">
                <a14:useLocalDpi xmlns:a14="http://schemas.microsoft.com/office/drawing/2010/main" val="0"/>
              </a:ext>
            </a:extLst>
          </a:blip>
          <a:srcRect/>
          <a:stretch>
            <a:fillRect/>
          </a:stretch>
        </p:blipFill>
        <p:spPr bwMode="auto">
          <a:xfrm>
            <a:off x="2111568" y="-99392"/>
            <a:ext cx="4764688" cy="1231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94885" y="980728"/>
            <a:ext cx="8599670" cy="523220"/>
          </a:xfrm>
          <a:prstGeom prst="rect">
            <a:avLst/>
          </a:prstGeom>
          <a:noFill/>
        </p:spPr>
        <p:txBody>
          <a:bodyPr wrap="square" rtlCol="0">
            <a:spAutoFit/>
          </a:bodyPr>
          <a:lstStyle/>
          <a:p>
            <a:r>
              <a:rPr lang="en-US" altLang="zh-CN" sz="2800" b="1" dirty="0" smtClean="0">
                <a:latin typeface="Calibri" pitchFamily="34" charset="0"/>
              </a:rPr>
              <a:t>Where do these small animals live? Draw lines.</a:t>
            </a:r>
            <a:endParaRPr lang="zh-CN" altLang="en-US" sz="2800" b="1" dirty="0">
              <a:latin typeface="Calibri" pitchFamily="34" charset="0"/>
            </a:endParaRPr>
          </a:p>
        </p:txBody>
      </p:sp>
      <p:grpSp>
        <p:nvGrpSpPr>
          <p:cNvPr id="7" name="组合 6"/>
          <p:cNvGrpSpPr/>
          <p:nvPr/>
        </p:nvGrpSpPr>
        <p:grpSpPr>
          <a:xfrm>
            <a:off x="494884" y="3212976"/>
            <a:ext cx="8330791" cy="1817558"/>
            <a:chOff x="35496" y="3046219"/>
            <a:chExt cx="9054042" cy="2110973"/>
          </a:xfrm>
        </p:grpSpPr>
        <p:pic>
          <p:nvPicPr>
            <p:cNvPr id="1032" name="Picture 8"/>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4105" y1="12292" x2="13400" y2="66777"/>
                          <a14:foregroundMark x1="53989" y1="23256" x2="69404" y2="58472"/>
                          <a14:foregroundMark x1="78311" y1="17608" x2="91325" y2="55814"/>
                          <a14:foregroundMark x1="63284" y1="12625" x2="70798" y2="52824"/>
                          <a14:foregroundMark x1="69326" y1="14618" x2="69326" y2="61794"/>
                          <a14:foregroundMark x1="72657" y1="31229" x2="73122" y2="64784"/>
                          <a14:foregroundMark x1="76607" y1="23256" x2="77227" y2="44186"/>
                          <a14:foregroundMark x1="63052" y1="66777" x2="66538" y2="66445"/>
                          <a14:foregroundMark x1="72424" y1="72425" x2="72192" y2="77741"/>
                          <a14:foregroundMark x1="73044" y1="72093" x2="73199" y2="75083"/>
                        </a14:backgroundRemoval>
                      </a14:imgEffect>
                    </a14:imgLayer>
                  </a14:imgProps>
                </a:ext>
                <a:ext uri="{28A0092B-C50C-407E-A947-70E740481C1C}">
                  <a14:useLocalDpi xmlns:a14="http://schemas.microsoft.com/office/drawing/2010/main" val="0"/>
                </a:ext>
              </a:extLst>
            </a:blip>
            <a:srcRect/>
            <a:stretch>
              <a:fillRect/>
            </a:stretch>
          </p:blipFill>
          <p:spPr bwMode="auto">
            <a:xfrm>
              <a:off x="35496" y="3046219"/>
              <a:ext cx="9054042" cy="2110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组合 5"/>
            <p:cNvGrpSpPr/>
            <p:nvPr/>
          </p:nvGrpSpPr>
          <p:grpSpPr>
            <a:xfrm>
              <a:off x="395537" y="4467972"/>
              <a:ext cx="1584176" cy="536193"/>
              <a:chOff x="395537" y="4394339"/>
              <a:chExt cx="1584176" cy="536193"/>
            </a:xfrm>
          </p:grpSpPr>
          <p:sp>
            <p:nvSpPr>
              <p:cNvPr id="4" name="圆角矩形 3"/>
              <p:cNvSpPr/>
              <p:nvPr/>
            </p:nvSpPr>
            <p:spPr>
              <a:xfrm>
                <a:off x="395537" y="4437112"/>
                <a:ext cx="1584176" cy="477879"/>
              </a:xfrm>
              <a:prstGeom prst="roundRect">
                <a:avLst/>
              </a:prstGeom>
              <a:solidFill>
                <a:schemeClr val="bg1"/>
              </a:solid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p:cNvSpPr txBox="1"/>
              <p:nvPr/>
            </p:nvSpPr>
            <p:spPr>
              <a:xfrm>
                <a:off x="582712" y="4394339"/>
                <a:ext cx="1209823" cy="536193"/>
              </a:xfrm>
              <a:prstGeom prst="rect">
                <a:avLst/>
              </a:prstGeom>
              <a:noFill/>
            </p:spPr>
            <p:txBody>
              <a:bodyPr wrap="square" rtlCol="0">
                <a:spAutoFit/>
              </a:bodyPr>
              <a:lstStyle/>
              <a:p>
                <a:pPr algn="ctr"/>
                <a:r>
                  <a:rPr lang="en-US" altLang="zh-CN" sz="2400" b="1" dirty="0" smtClean="0">
                    <a:solidFill>
                      <a:schemeClr val="accent6">
                        <a:lumMod val="75000"/>
                      </a:schemeClr>
                    </a:solidFill>
                    <a:latin typeface="Calibri" pitchFamily="34" charset="0"/>
                  </a:rPr>
                  <a:t>grass</a:t>
                </a:r>
                <a:endParaRPr lang="zh-CN" altLang="en-US" sz="2400" b="1" dirty="0">
                  <a:solidFill>
                    <a:schemeClr val="accent6">
                      <a:lumMod val="75000"/>
                    </a:schemeClr>
                  </a:solidFill>
                  <a:latin typeface="Calibri" pitchFamily="34" charset="0"/>
                </a:endParaRPr>
              </a:p>
            </p:txBody>
          </p:sp>
        </p:grpSp>
        <p:grpSp>
          <p:nvGrpSpPr>
            <p:cNvPr id="14" name="组合 13"/>
            <p:cNvGrpSpPr/>
            <p:nvPr/>
          </p:nvGrpSpPr>
          <p:grpSpPr>
            <a:xfrm>
              <a:off x="2627784" y="4467972"/>
              <a:ext cx="1584176" cy="536193"/>
              <a:chOff x="395537" y="4394339"/>
              <a:chExt cx="1584176" cy="536193"/>
            </a:xfrm>
          </p:grpSpPr>
          <p:sp>
            <p:nvSpPr>
              <p:cNvPr id="15" name="圆角矩形 14"/>
              <p:cNvSpPr/>
              <p:nvPr/>
            </p:nvSpPr>
            <p:spPr>
              <a:xfrm>
                <a:off x="395537" y="4437112"/>
                <a:ext cx="1584176" cy="477879"/>
              </a:xfrm>
              <a:prstGeom prst="roundRect">
                <a:avLst/>
              </a:prstGeom>
              <a:solidFill>
                <a:schemeClr val="bg1"/>
              </a:solid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p:cNvSpPr txBox="1"/>
              <p:nvPr/>
            </p:nvSpPr>
            <p:spPr>
              <a:xfrm>
                <a:off x="582713" y="4394339"/>
                <a:ext cx="1397000" cy="536193"/>
              </a:xfrm>
              <a:prstGeom prst="rect">
                <a:avLst/>
              </a:prstGeom>
              <a:noFill/>
            </p:spPr>
            <p:txBody>
              <a:bodyPr wrap="square" rtlCol="0">
                <a:spAutoFit/>
              </a:bodyPr>
              <a:lstStyle/>
              <a:p>
                <a:pPr algn="ctr"/>
                <a:r>
                  <a:rPr lang="en-US" altLang="zh-CN" sz="2400" b="1" dirty="0" smtClean="0">
                    <a:solidFill>
                      <a:schemeClr val="accent6">
                        <a:lumMod val="75000"/>
                      </a:schemeClr>
                    </a:solidFill>
                    <a:latin typeface="Calibri" pitchFamily="34" charset="0"/>
                  </a:rPr>
                  <a:t>bushes</a:t>
                </a:r>
                <a:endParaRPr lang="zh-CN" altLang="en-US" sz="2400" b="1" dirty="0">
                  <a:solidFill>
                    <a:schemeClr val="accent6">
                      <a:lumMod val="75000"/>
                    </a:schemeClr>
                  </a:solidFill>
                  <a:latin typeface="Calibri" pitchFamily="34" charset="0"/>
                </a:endParaRPr>
              </a:p>
            </p:txBody>
          </p:sp>
        </p:grpSp>
        <p:grpSp>
          <p:nvGrpSpPr>
            <p:cNvPr id="17" name="组合 16"/>
            <p:cNvGrpSpPr/>
            <p:nvPr/>
          </p:nvGrpSpPr>
          <p:grpSpPr>
            <a:xfrm>
              <a:off x="4870360" y="4467972"/>
              <a:ext cx="1584176" cy="536193"/>
              <a:chOff x="395537" y="4394339"/>
              <a:chExt cx="1584176" cy="536193"/>
            </a:xfrm>
          </p:grpSpPr>
          <p:sp>
            <p:nvSpPr>
              <p:cNvPr id="18" name="圆角矩形 17"/>
              <p:cNvSpPr/>
              <p:nvPr/>
            </p:nvSpPr>
            <p:spPr>
              <a:xfrm>
                <a:off x="395537" y="4437112"/>
                <a:ext cx="1584176" cy="477879"/>
              </a:xfrm>
              <a:prstGeom prst="roundRect">
                <a:avLst/>
              </a:prstGeom>
              <a:solidFill>
                <a:schemeClr val="bg1"/>
              </a:solid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TextBox 18"/>
              <p:cNvSpPr txBox="1"/>
              <p:nvPr/>
            </p:nvSpPr>
            <p:spPr>
              <a:xfrm>
                <a:off x="582713" y="4394339"/>
                <a:ext cx="1209823" cy="536193"/>
              </a:xfrm>
              <a:prstGeom prst="rect">
                <a:avLst/>
              </a:prstGeom>
              <a:noFill/>
            </p:spPr>
            <p:txBody>
              <a:bodyPr wrap="square" rtlCol="0">
                <a:spAutoFit/>
              </a:bodyPr>
              <a:lstStyle/>
              <a:p>
                <a:pPr algn="ctr"/>
                <a:r>
                  <a:rPr lang="en-US" altLang="zh-CN" sz="2400" b="1" dirty="0" smtClean="0">
                    <a:solidFill>
                      <a:schemeClr val="accent6">
                        <a:lumMod val="75000"/>
                      </a:schemeClr>
                    </a:solidFill>
                    <a:latin typeface="Calibri" pitchFamily="34" charset="0"/>
                  </a:rPr>
                  <a:t>stones</a:t>
                </a:r>
                <a:endParaRPr lang="zh-CN" altLang="en-US" sz="2400" b="1" dirty="0">
                  <a:solidFill>
                    <a:schemeClr val="accent6">
                      <a:lumMod val="75000"/>
                    </a:schemeClr>
                  </a:solidFill>
                  <a:latin typeface="Calibri" pitchFamily="34" charset="0"/>
                </a:endParaRPr>
              </a:p>
            </p:txBody>
          </p:sp>
        </p:grpSp>
        <p:grpSp>
          <p:nvGrpSpPr>
            <p:cNvPr id="20" name="组合 19"/>
            <p:cNvGrpSpPr/>
            <p:nvPr/>
          </p:nvGrpSpPr>
          <p:grpSpPr>
            <a:xfrm>
              <a:off x="7136211" y="4467972"/>
              <a:ext cx="1584176" cy="536193"/>
              <a:chOff x="395537" y="4382355"/>
              <a:chExt cx="1584176" cy="536193"/>
            </a:xfrm>
          </p:grpSpPr>
          <p:sp>
            <p:nvSpPr>
              <p:cNvPr id="21" name="圆角矩形 20"/>
              <p:cNvSpPr/>
              <p:nvPr/>
            </p:nvSpPr>
            <p:spPr>
              <a:xfrm>
                <a:off x="395537" y="4437112"/>
                <a:ext cx="1584176" cy="477879"/>
              </a:xfrm>
              <a:prstGeom prst="roundRect">
                <a:avLst/>
              </a:prstGeom>
              <a:solidFill>
                <a:schemeClr val="bg1"/>
              </a:solid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TextBox 21"/>
              <p:cNvSpPr txBox="1"/>
              <p:nvPr/>
            </p:nvSpPr>
            <p:spPr>
              <a:xfrm>
                <a:off x="582713" y="4382355"/>
                <a:ext cx="1209823" cy="536193"/>
              </a:xfrm>
              <a:prstGeom prst="rect">
                <a:avLst/>
              </a:prstGeom>
              <a:noFill/>
            </p:spPr>
            <p:txBody>
              <a:bodyPr wrap="square" rtlCol="0">
                <a:spAutoFit/>
              </a:bodyPr>
              <a:lstStyle/>
              <a:p>
                <a:pPr algn="ctr"/>
                <a:r>
                  <a:rPr lang="en-US" altLang="zh-CN" sz="2400" b="1" dirty="0">
                    <a:solidFill>
                      <a:schemeClr val="accent6">
                        <a:lumMod val="75000"/>
                      </a:schemeClr>
                    </a:solidFill>
                    <a:latin typeface="Calibri" pitchFamily="34" charset="0"/>
                  </a:rPr>
                  <a:t>p</a:t>
                </a:r>
                <a:r>
                  <a:rPr lang="en-US" altLang="zh-CN" sz="2400" b="1" dirty="0" smtClean="0">
                    <a:solidFill>
                      <a:schemeClr val="accent6">
                        <a:lumMod val="75000"/>
                      </a:schemeClr>
                    </a:solidFill>
                    <a:latin typeface="Calibri" pitchFamily="34" charset="0"/>
                  </a:rPr>
                  <a:t>ond</a:t>
                </a:r>
                <a:endParaRPr lang="zh-CN" altLang="en-US" sz="2400" b="1" dirty="0">
                  <a:solidFill>
                    <a:schemeClr val="accent6">
                      <a:lumMod val="75000"/>
                    </a:schemeClr>
                  </a:solidFill>
                  <a:latin typeface="Calibri" pitchFamily="34" charset="0"/>
                </a:endParaRPr>
              </a:p>
            </p:txBody>
          </p:sp>
        </p:grpSp>
      </p:grpSp>
      <p:pic>
        <p:nvPicPr>
          <p:cNvPr id="1033" name="Picture 9"/>
          <p:cNvPicPr>
            <a:picLocks noChangeAspect="1" noChangeArrowheads="1"/>
          </p:cNvPicPr>
          <p:nvPr/>
        </p:nvPicPr>
        <p:blipFill rotWithShape="1">
          <a:blip r:embed="rId6">
            <a:extLst>
              <a:ext uri="{28A0092B-C50C-407E-A947-70E740481C1C}">
                <a14:useLocalDpi xmlns:a14="http://schemas.microsoft.com/office/drawing/2010/main" val="0"/>
              </a:ext>
            </a:extLst>
          </a:blip>
          <a:srcRect t="3364" r="4273" b="9158"/>
          <a:stretch/>
        </p:blipFill>
        <p:spPr bwMode="auto">
          <a:xfrm>
            <a:off x="987351" y="1559975"/>
            <a:ext cx="1360781" cy="1128086"/>
          </a:xfrm>
          <a:prstGeom prst="ellipse">
            <a:avLst/>
          </a:prstGeom>
          <a:noFill/>
          <a:ln>
            <a:solidFill>
              <a:srgbClr val="FFCC66"/>
            </a:solidFill>
            <a:prstDash val="sysDash"/>
          </a:ln>
          <a:extLst>
            <a:ext uri="{909E8E84-426E-40DD-AFC4-6F175D3DCCD1}">
              <a14:hiddenFill xmlns:a14="http://schemas.microsoft.com/office/drawing/2010/main">
                <a:solidFill>
                  <a:schemeClr val="accent1"/>
                </a:solidFill>
              </a14:hiddenFill>
            </a:ext>
          </a:extLst>
        </p:spPr>
      </p:pic>
      <p:pic>
        <p:nvPicPr>
          <p:cNvPr id="1034" name="Picture 10"/>
          <p:cNvPicPr>
            <a:picLocks noChangeAspect="1" noChangeArrowheads="1"/>
          </p:cNvPicPr>
          <p:nvPr/>
        </p:nvPicPr>
        <p:blipFill rotWithShape="1">
          <a:blip r:embed="rId7">
            <a:extLst>
              <a:ext uri="{28A0092B-C50C-407E-A947-70E740481C1C}">
                <a14:useLocalDpi xmlns:a14="http://schemas.microsoft.com/office/drawing/2010/main" val="0"/>
              </a:ext>
            </a:extLst>
          </a:blip>
          <a:srcRect r="3653" b="10274"/>
          <a:stretch/>
        </p:blipFill>
        <p:spPr bwMode="auto">
          <a:xfrm>
            <a:off x="3707904" y="1552510"/>
            <a:ext cx="1548744" cy="1135551"/>
          </a:xfrm>
          <a:prstGeom prst="ellipse">
            <a:avLst/>
          </a:prstGeom>
          <a:noFill/>
          <a:ln>
            <a:solidFill>
              <a:srgbClr val="FFCC66"/>
            </a:solidFill>
            <a:prstDash val="sysDash"/>
          </a:ln>
          <a:extLst>
            <a:ext uri="{909E8E84-426E-40DD-AFC4-6F175D3DCCD1}">
              <a14:hiddenFill xmlns:a14="http://schemas.microsoft.com/office/drawing/2010/main">
                <a:solidFill>
                  <a:schemeClr val="accent1"/>
                </a:solidFill>
              </a14:hiddenFill>
            </a:ext>
          </a:extLst>
        </p:spPr>
      </p:pic>
      <p:pic>
        <p:nvPicPr>
          <p:cNvPr id="1035" name="Picture 11"/>
          <p:cNvPicPr>
            <a:picLocks noChangeAspect="1" noChangeArrowheads="1"/>
          </p:cNvPicPr>
          <p:nvPr/>
        </p:nvPicPr>
        <p:blipFill rotWithShape="1">
          <a:blip r:embed="rId8">
            <a:extLst>
              <a:ext uri="{28A0092B-C50C-407E-A947-70E740481C1C}">
                <a14:useLocalDpi xmlns:a14="http://schemas.microsoft.com/office/drawing/2010/main" val="0"/>
              </a:ext>
            </a:extLst>
          </a:blip>
          <a:srcRect l="936" b="10226"/>
          <a:stretch/>
        </p:blipFill>
        <p:spPr bwMode="auto">
          <a:xfrm>
            <a:off x="6158831" y="1546512"/>
            <a:ext cx="1598367" cy="1141549"/>
          </a:xfrm>
          <a:prstGeom prst="ellipse">
            <a:avLst/>
          </a:prstGeom>
          <a:noFill/>
          <a:ln>
            <a:solidFill>
              <a:srgbClr val="FFCC66"/>
            </a:solidFill>
            <a:prstDash val="sysDash"/>
          </a:ln>
          <a:extLst>
            <a:ext uri="{909E8E84-426E-40DD-AFC4-6F175D3DCCD1}">
              <a14:hiddenFill xmlns:a14="http://schemas.microsoft.com/office/drawing/2010/main">
                <a:solidFill>
                  <a:schemeClr val="accent1"/>
                </a:solidFill>
              </a14:hiddenFill>
            </a:ext>
          </a:extLst>
        </p:spPr>
      </p:pic>
      <p:pic>
        <p:nvPicPr>
          <p:cNvPr id="1036" name="Picture 12"/>
          <p:cNvPicPr>
            <a:picLocks noChangeAspect="1" noChangeArrowheads="1"/>
          </p:cNvPicPr>
          <p:nvPr/>
        </p:nvPicPr>
        <p:blipFill rotWithShape="1">
          <a:blip r:embed="rId9">
            <a:extLst>
              <a:ext uri="{28A0092B-C50C-407E-A947-70E740481C1C}">
                <a14:useLocalDpi xmlns:a14="http://schemas.microsoft.com/office/drawing/2010/main" val="0"/>
              </a:ext>
            </a:extLst>
          </a:blip>
          <a:srcRect l="3396" t="2273" r="1373" b="2489"/>
          <a:stretch/>
        </p:blipFill>
        <p:spPr bwMode="auto">
          <a:xfrm>
            <a:off x="998388" y="5356135"/>
            <a:ext cx="1565076" cy="1256728"/>
          </a:xfrm>
          <a:prstGeom prst="ellipse">
            <a:avLst/>
          </a:prstGeom>
          <a:noFill/>
          <a:ln>
            <a:solidFill>
              <a:srgbClr val="00B0F0"/>
            </a:solidFill>
            <a:prstDash val="sysDash"/>
          </a:ln>
          <a:extLst>
            <a:ext uri="{909E8E84-426E-40DD-AFC4-6F175D3DCCD1}">
              <a14:hiddenFill xmlns:a14="http://schemas.microsoft.com/office/drawing/2010/main">
                <a:solidFill>
                  <a:schemeClr val="accent1"/>
                </a:solidFill>
              </a14:hiddenFill>
            </a:ext>
          </a:extLst>
        </p:spPr>
      </p:pic>
      <p:pic>
        <p:nvPicPr>
          <p:cNvPr id="1037" name="Picture 13"/>
          <p:cNvPicPr>
            <a:picLocks noChangeAspect="1" noChangeArrowheads="1"/>
          </p:cNvPicPr>
          <p:nvPr/>
        </p:nvPicPr>
        <p:blipFill rotWithShape="1">
          <a:blip r:embed="rId10">
            <a:extLst>
              <a:ext uri="{28A0092B-C50C-407E-A947-70E740481C1C}">
                <a14:useLocalDpi xmlns:a14="http://schemas.microsoft.com/office/drawing/2010/main" val="0"/>
              </a:ext>
            </a:extLst>
          </a:blip>
          <a:srcRect l="3373" t="5621" r="4669" b="6509"/>
          <a:stretch/>
        </p:blipFill>
        <p:spPr bwMode="auto">
          <a:xfrm>
            <a:off x="3565158" y="5437551"/>
            <a:ext cx="1550599" cy="1175312"/>
          </a:xfrm>
          <a:prstGeom prst="ellipse">
            <a:avLst/>
          </a:prstGeom>
          <a:noFill/>
          <a:ln>
            <a:solidFill>
              <a:srgbClr val="00B0F0"/>
            </a:solidFill>
            <a:prstDash val="sysDash"/>
          </a:ln>
          <a:extLst>
            <a:ext uri="{909E8E84-426E-40DD-AFC4-6F175D3DCCD1}">
              <a14:hiddenFill xmlns:a14="http://schemas.microsoft.com/office/drawing/2010/main">
                <a:solidFill>
                  <a:schemeClr val="accent1"/>
                </a:solidFill>
              </a14:hiddenFill>
            </a:ext>
          </a:extLst>
        </p:spPr>
      </p:pic>
      <p:pic>
        <p:nvPicPr>
          <p:cNvPr id="1038" name="Picture 14"/>
          <p:cNvPicPr>
            <a:picLocks noChangeAspect="1" noChangeArrowheads="1"/>
          </p:cNvPicPr>
          <p:nvPr/>
        </p:nvPicPr>
        <p:blipFill rotWithShape="1">
          <a:blip r:embed="rId11">
            <a:extLst>
              <a:ext uri="{28A0092B-C50C-407E-A947-70E740481C1C}">
                <a14:useLocalDpi xmlns:a14="http://schemas.microsoft.com/office/drawing/2010/main" val="0"/>
              </a:ext>
            </a:extLst>
          </a:blip>
          <a:srcRect r="4200" b="2547"/>
          <a:stretch/>
        </p:blipFill>
        <p:spPr bwMode="auto">
          <a:xfrm>
            <a:off x="6281395" y="5373216"/>
            <a:ext cx="1493978" cy="1256728"/>
          </a:xfrm>
          <a:prstGeom prst="ellipse">
            <a:avLst/>
          </a:prstGeom>
          <a:noFill/>
          <a:ln>
            <a:solidFill>
              <a:srgbClr val="00B0F0"/>
            </a:solidFill>
            <a:prstDash val="sysDash"/>
          </a:ln>
          <a:extLst>
            <a:ext uri="{909E8E84-426E-40DD-AFC4-6F175D3DCCD1}">
              <a14:hiddenFill xmlns:a14="http://schemas.microsoft.com/office/drawing/2010/main">
                <a:solidFill>
                  <a:schemeClr val="accent1"/>
                </a:solidFill>
              </a14:hiddenFill>
            </a:ext>
          </a:extLst>
        </p:spPr>
      </p:pic>
      <p:cxnSp>
        <p:nvCxnSpPr>
          <p:cNvPr id="9" name="直接连接符 8"/>
          <p:cNvCxnSpPr>
            <a:stCxn id="1033" idx="4"/>
          </p:cNvCxnSpPr>
          <p:nvPr/>
        </p:nvCxnSpPr>
        <p:spPr>
          <a:xfrm flipH="1">
            <a:off x="1667741" y="2688061"/>
            <a:ext cx="1" cy="66893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a:stCxn id="1033" idx="5"/>
          </p:cNvCxnSpPr>
          <p:nvPr/>
        </p:nvCxnSpPr>
        <p:spPr>
          <a:xfrm>
            <a:off x="2148850" y="2522857"/>
            <a:ext cx="1416308" cy="83413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a:stCxn id="1033" idx="6"/>
          </p:cNvCxnSpPr>
          <p:nvPr/>
        </p:nvCxnSpPr>
        <p:spPr>
          <a:xfrm>
            <a:off x="2348132" y="2124018"/>
            <a:ext cx="2767624" cy="123297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1034" idx="3"/>
          </p:cNvCxnSpPr>
          <p:nvPr/>
        </p:nvCxnSpPr>
        <p:spPr>
          <a:xfrm>
            <a:off x="3934712" y="2521763"/>
            <a:ext cx="0" cy="83522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1034" idx="5"/>
          </p:cNvCxnSpPr>
          <p:nvPr/>
        </p:nvCxnSpPr>
        <p:spPr>
          <a:xfrm>
            <a:off x="5029840" y="2521763"/>
            <a:ext cx="642506" cy="83522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a:stCxn id="1035" idx="4"/>
          </p:cNvCxnSpPr>
          <p:nvPr/>
        </p:nvCxnSpPr>
        <p:spPr>
          <a:xfrm>
            <a:off x="6958015" y="2688061"/>
            <a:ext cx="817358" cy="66893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24" name="直接连接符 1023"/>
          <p:cNvCxnSpPr>
            <a:stCxn id="1036" idx="0"/>
          </p:cNvCxnSpPr>
          <p:nvPr/>
        </p:nvCxnSpPr>
        <p:spPr>
          <a:xfrm flipH="1" flipV="1">
            <a:off x="1667742" y="4903283"/>
            <a:ext cx="113184" cy="4528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9" name="直接连接符 1038"/>
          <p:cNvCxnSpPr>
            <a:stCxn id="1036" idx="7"/>
          </p:cNvCxnSpPr>
          <p:nvPr/>
        </p:nvCxnSpPr>
        <p:spPr>
          <a:xfrm flipV="1">
            <a:off x="2334264" y="4903283"/>
            <a:ext cx="1230894" cy="63689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41" name="直接连接符 1040"/>
          <p:cNvCxnSpPr>
            <a:stCxn id="1037" idx="1"/>
          </p:cNvCxnSpPr>
          <p:nvPr/>
        </p:nvCxnSpPr>
        <p:spPr>
          <a:xfrm flipH="1" flipV="1">
            <a:off x="1780926" y="4903283"/>
            <a:ext cx="2011312" cy="7063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43" name="直接连接符 1042"/>
          <p:cNvCxnSpPr>
            <a:stCxn id="1037" idx="0"/>
          </p:cNvCxnSpPr>
          <p:nvPr/>
        </p:nvCxnSpPr>
        <p:spPr>
          <a:xfrm flipH="1" flipV="1">
            <a:off x="3792238" y="4903283"/>
            <a:ext cx="548220" cy="53426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46" name="直接连接符 1045"/>
          <p:cNvCxnSpPr>
            <a:stCxn id="1038" idx="1"/>
          </p:cNvCxnSpPr>
          <p:nvPr/>
        </p:nvCxnSpPr>
        <p:spPr>
          <a:xfrm flipH="1" flipV="1">
            <a:off x="2148850" y="4895714"/>
            <a:ext cx="4351333" cy="66154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48" name="直接连接符 1047"/>
          <p:cNvCxnSpPr>
            <a:stCxn id="1038" idx="0"/>
          </p:cNvCxnSpPr>
          <p:nvPr/>
        </p:nvCxnSpPr>
        <p:spPr>
          <a:xfrm flipH="1" flipV="1">
            <a:off x="4066348" y="4903284"/>
            <a:ext cx="2962036" cy="46993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50" name="直接连接符 1049"/>
          <p:cNvCxnSpPr>
            <a:stCxn id="1038" idx="0"/>
          </p:cNvCxnSpPr>
          <p:nvPr/>
        </p:nvCxnSpPr>
        <p:spPr>
          <a:xfrm flipV="1">
            <a:off x="7028384" y="4903284"/>
            <a:ext cx="728814" cy="46993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65700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10"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24"/>
                                        </p:tgtEl>
                                        <p:attrNameLst>
                                          <p:attrName>style.visibility</p:attrName>
                                        </p:attrNameLst>
                                      </p:cBhvr>
                                      <p:to>
                                        <p:strVal val="visible"/>
                                      </p:to>
                                    </p:set>
                                    <p:animEffect transition="in" filter="fade">
                                      <p:cBhvr>
                                        <p:cTn id="31" dur="500"/>
                                        <p:tgtEl>
                                          <p:spTgt spid="1024"/>
                                        </p:tgtEl>
                                      </p:cBhvr>
                                    </p:animEffect>
                                  </p:childTnLst>
                                </p:cTn>
                              </p:par>
                              <p:par>
                                <p:cTn id="32" presetID="10" presetClass="entr" presetSubtype="0" fill="hold" nodeType="withEffect">
                                  <p:stCondLst>
                                    <p:cond delay="0"/>
                                  </p:stCondLst>
                                  <p:childTnLst>
                                    <p:set>
                                      <p:cBhvr>
                                        <p:cTn id="33" dur="1" fill="hold">
                                          <p:stCondLst>
                                            <p:cond delay="0"/>
                                          </p:stCondLst>
                                        </p:cTn>
                                        <p:tgtEl>
                                          <p:spTgt spid="1039"/>
                                        </p:tgtEl>
                                        <p:attrNameLst>
                                          <p:attrName>style.visibility</p:attrName>
                                        </p:attrNameLst>
                                      </p:cBhvr>
                                      <p:to>
                                        <p:strVal val="visible"/>
                                      </p:to>
                                    </p:set>
                                    <p:animEffect transition="in" filter="fade">
                                      <p:cBhvr>
                                        <p:cTn id="34" dur="500"/>
                                        <p:tgtEl>
                                          <p:spTgt spid="103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41"/>
                                        </p:tgtEl>
                                        <p:attrNameLst>
                                          <p:attrName>style.visibility</p:attrName>
                                        </p:attrNameLst>
                                      </p:cBhvr>
                                      <p:to>
                                        <p:strVal val="visible"/>
                                      </p:to>
                                    </p:set>
                                    <p:animEffect transition="in" filter="fade">
                                      <p:cBhvr>
                                        <p:cTn id="39" dur="500"/>
                                        <p:tgtEl>
                                          <p:spTgt spid="1041"/>
                                        </p:tgtEl>
                                      </p:cBhvr>
                                    </p:animEffect>
                                  </p:childTnLst>
                                </p:cTn>
                              </p:par>
                              <p:par>
                                <p:cTn id="40" presetID="10" presetClass="entr" presetSubtype="0" fill="hold" nodeType="withEffect">
                                  <p:stCondLst>
                                    <p:cond delay="0"/>
                                  </p:stCondLst>
                                  <p:childTnLst>
                                    <p:set>
                                      <p:cBhvr>
                                        <p:cTn id="41" dur="1" fill="hold">
                                          <p:stCondLst>
                                            <p:cond delay="0"/>
                                          </p:stCondLst>
                                        </p:cTn>
                                        <p:tgtEl>
                                          <p:spTgt spid="1043"/>
                                        </p:tgtEl>
                                        <p:attrNameLst>
                                          <p:attrName>style.visibility</p:attrName>
                                        </p:attrNameLst>
                                      </p:cBhvr>
                                      <p:to>
                                        <p:strVal val="visible"/>
                                      </p:to>
                                    </p:set>
                                    <p:animEffect transition="in" filter="fade">
                                      <p:cBhvr>
                                        <p:cTn id="42" dur="500"/>
                                        <p:tgtEl>
                                          <p:spTgt spid="104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46"/>
                                        </p:tgtEl>
                                        <p:attrNameLst>
                                          <p:attrName>style.visibility</p:attrName>
                                        </p:attrNameLst>
                                      </p:cBhvr>
                                      <p:to>
                                        <p:strVal val="visible"/>
                                      </p:to>
                                    </p:set>
                                    <p:animEffect transition="in" filter="fade">
                                      <p:cBhvr>
                                        <p:cTn id="47" dur="500"/>
                                        <p:tgtEl>
                                          <p:spTgt spid="1046"/>
                                        </p:tgtEl>
                                      </p:cBhvr>
                                    </p:animEffect>
                                  </p:childTnLst>
                                </p:cTn>
                              </p:par>
                              <p:par>
                                <p:cTn id="48" presetID="10" presetClass="entr" presetSubtype="0" fill="hold" nodeType="withEffect">
                                  <p:stCondLst>
                                    <p:cond delay="0"/>
                                  </p:stCondLst>
                                  <p:childTnLst>
                                    <p:set>
                                      <p:cBhvr>
                                        <p:cTn id="49" dur="1" fill="hold">
                                          <p:stCondLst>
                                            <p:cond delay="0"/>
                                          </p:stCondLst>
                                        </p:cTn>
                                        <p:tgtEl>
                                          <p:spTgt spid="1048"/>
                                        </p:tgtEl>
                                        <p:attrNameLst>
                                          <p:attrName>style.visibility</p:attrName>
                                        </p:attrNameLst>
                                      </p:cBhvr>
                                      <p:to>
                                        <p:strVal val="visible"/>
                                      </p:to>
                                    </p:set>
                                    <p:animEffect transition="in" filter="fade">
                                      <p:cBhvr>
                                        <p:cTn id="50" dur="500"/>
                                        <p:tgtEl>
                                          <p:spTgt spid="1048"/>
                                        </p:tgtEl>
                                      </p:cBhvr>
                                    </p:animEffect>
                                  </p:childTnLst>
                                </p:cTn>
                              </p:par>
                              <p:par>
                                <p:cTn id="51" presetID="10" presetClass="entr" presetSubtype="0" fill="hold" nodeType="withEffect">
                                  <p:stCondLst>
                                    <p:cond delay="0"/>
                                  </p:stCondLst>
                                  <p:childTnLst>
                                    <p:set>
                                      <p:cBhvr>
                                        <p:cTn id="52" dur="1" fill="hold">
                                          <p:stCondLst>
                                            <p:cond delay="0"/>
                                          </p:stCondLst>
                                        </p:cTn>
                                        <p:tgtEl>
                                          <p:spTgt spid="1050"/>
                                        </p:tgtEl>
                                        <p:attrNameLst>
                                          <p:attrName>style.visibility</p:attrName>
                                        </p:attrNameLst>
                                      </p:cBhvr>
                                      <p:to>
                                        <p:strVal val="visible"/>
                                      </p:to>
                                    </p:set>
                                    <p:animEffect transition="in" filter="fade">
                                      <p:cBhvr>
                                        <p:cTn id="53" dur="500"/>
                                        <p:tgtEl>
                                          <p:spTgt spid="1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021" y1="47899" x2="16650" y2="72689"/>
                        <a14:foregroundMark x1="84353" y1="47899" x2="86158" y2="66387"/>
                        <a14:foregroundMark x1="7523" y1="35714" x2="8726" y2="51261"/>
                        <a14:foregroundMark x1="18455" y1="53782" x2="18455" y2="56723"/>
                        <a14:foregroundMark x1="14544" y1="79412" x2="18756" y2="79412"/>
                        <a14:foregroundMark x1="5216" y1="47479" x2="7322" y2="57983"/>
                      </a14:backgroundRemoval>
                    </a14:imgEffect>
                  </a14:imgLayer>
                </a14:imgProps>
              </a:ext>
              <a:ext uri="{28A0092B-C50C-407E-A947-70E740481C1C}">
                <a14:useLocalDpi xmlns:a14="http://schemas.microsoft.com/office/drawing/2010/main" val="0"/>
              </a:ext>
            </a:extLst>
          </a:blip>
          <a:srcRect/>
          <a:stretch>
            <a:fillRect/>
          </a:stretch>
        </p:blipFill>
        <p:spPr bwMode="auto">
          <a:xfrm>
            <a:off x="2156271" y="-95709"/>
            <a:ext cx="4791993" cy="1143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10671" y="980728"/>
            <a:ext cx="8741849" cy="523220"/>
          </a:xfrm>
          <a:prstGeom prst="rect">
            <a:avLst/>
          </a:prstGeom>
          <a:noFill/>
        </p:spPr>
        <p:txBody>
          <a:bodyPr wrap="square" rtlCol="0">
            <a:spAutoFit/>
          </a:bodyPr>
          <a:lstStyle/>
          <a:p>
            <a:r>
              <a:rPr lang="en-US" altLang="zh-CN" sz="2800" b="1" dirty="0" smtClean="0">
                <a:latin typeface="Calibri" pitchFamily="34" charset="0"/>
              </a:rPr>
              <a:t>What small animals can you find? Draw a picture.</a:t>
            </a:r>
            <a:endParaRPr lang="zh-CN" altLang="en-US" sz="2800" b="1" dirty="0">
              <a:latin typeface="Calibri" pitchFamily="34" charset="0"/>
            </a:endParaRPr>
          </a:p>
        </p:txBody>
      </p:sp>
      <p:pic>
        <p:nvPicPr>
          <p:cNvPr id="1026" name="Picture 2"/>
          <p:cNvPicPr>
            <a:picLocks noChangeAspect="1" noChangeArrowheads="1"/>
          </p:cNvPicPr>
          <p:nvPr/>
        </p:nvPicPr>
        <p:blipFill rotWithShape="1">
          <a:blip r:embed="rId5" cstate="print"/>
          <a:srcRect l="4202" t="2941" r="3931" b="4498"/>
          <a:stretch/>
        </p:blipFill>
        <p:spPr bwMode="auto">
          <a:xfrm>
            <a:off x="1259632" y="1556792"/>
            <a:ext cx="3430164" cy="2468621"/>
          </a:xfrm>
          <a:prstGeom prst="roundRect">
            <a:avLst/>
          </a:prstGeom>
          <a:noFill/>
          <a:ln w="9525">
            <a:noFill/>
            <a:miter lim="800000"/>
            <a:headEnd/>
            <a:tailEnd/>
          </a:ln>
          <a:effectLst/>
        </p:spPr>
      </p:pic>
      <p:sp>
        <p:nvSpPr>
          <p:cNvPr id="6" name="椭圆形标注 5"/>
          <p:cNvSpPr/>
          <p:nvPr/>
        </p:nvSpPr>
        <p:spPr>
          <a:xfrm flipH="1">
            <a:off x="1214414" y="1500174"/>
            <a:ext cx="1714512" cy="857256"/>
          </a:xfrm>
          <a:prstGeom prst="wedgeEllipseCallout">
            <a:avLst>
              <a:gd name="adj1" fmla="val -36317"/>
              <a:gd name="adj2" fmla="val 71102"/>
            </a:avLst>
          </a:prstGeom>
          <a:ln>
            <a:solidFill>
              <a:srgbClr val="FFCC6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7" name="矩形 6"/>
          <p:cNvSpPr/>
          <p:nvPr/>
        </p:nvSpPr>
        <p:spPr>
          <a:xfrm>
            <a:off x="1285852" y="1571612"/>
            <a:ext cx="1571636" cy="707886"/>
          </a:xfrm>
          <a:prstGeom prst="rect">
            <a:avLst/>
          </a:prstGeom>
        </p:spPr>
        <p:txBody>
          <a:bodyPr wrap="square">
            <a:spAutoFit/>
          </a:bodyPr>
          <a:lstStyle/>
          <a:p>
            <a:pPr algn="ctr"/>
            <a:r>
              <a:rPr lang="en-US" altLang="zh-CN" sz="2000" b="1" dirty="0" smtClean="0">
                <a:latin typeface="+mj-lt"/>
              </a:rPr>
              <a:t>Let’s look in </a:t>
            </a:r>
          </a:p>
          <a:p>
            <a:pPr algn="ctr"/>
            <a:r>
              <a:rPr lang="en-US" altLang="zh-CN" sz="2000" b="1" dirty="0" smtClean="0">
                <a:latin typeface="+mj-lt"/>
              </a:rPr>
              <a:t>long grass.</a:t>
            </a:r>
          </a:p>
        </p:txBody>
      </p:sp>
      <p:pic>
        <p:nvPicPr>
          <p:cNvPr id="1027" name="Picture 3"/>
          <p:cNvPicPr>
            <a:picLocks noChangeAspect="1" noChangeArrowheads="1"/>
          </p:cNvPicPr>
          <p:nvPr/>
        </p:nvPicPr>
        <p:blipFill rotWithShape="1">
          <a:blip r:embed="rId6" cstate="print"/>
          <a:srcRect l="2464" t="2887" r="4665" b="5885"/>
          <a:stretch/>
        </p:blipFill>
        <p:spPr bwMode="auto">
          <a:xfrm>
            <a:off x="5143504" y="1552498"/>
            <a:ext cx="3524365" cy="2472915"/>
          </a:xfrm>
          <a:prstGeom prst="roundRect">
            <a:avLst/>
          </a:prstGeom>
          <a:noFill/>
          <a:ln w="9525">
            <a:noFill/>
            <a:miter lim="800000"/>
            <a:headEnd/>
            <a:tailEnd/>
          </a:ln>
          <a:effectLst/>
        </p:spPr>
      </p:pic>
      <p:sp>
        <p:nvSpPr>
          <p:cNvPr id="9" name="椭圆形标注 8"/>
          <p:cNvSpPr/>
          <p:nvPr/>
        </p:nvSpPr>
        <p:spPr>
          <a:xfrm flipH="1">
            <a:off x="5214941" y="1500174"/>
            <a:ext cx="1928827" cy="842436"/>
          </a:xfrm>
          <a:prstGeom prst="wedgeEllipseCallout">
            <a:avLst>
              <a:gd name="adj1" fmla="val -33832"/>
              <a:gd name="adj2" fmla="val 76506"/>
            </a:avLst>
          </a:prstGeom>
          <a:ln>
            <a:solidFill>
              <a:srgbClr val="FFCC6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0" name="矩形 9"/>
          <p:cNvSpPr/>
          <p:nvPr/>
        </p:nvSpPr>
        <p:spPr>
          <a:xfrm>
            <a:off x="5267729" y="1639661"/>
            <a:ext cx="1940276" cy="707886"/>
          </a:xfrm>
          <a:prstGeom prst="rect">
            <a:avLst/>
          </a:prstGeom>
        </p:spPr>
        <p:txBody>
          <a:bodyPr wrap="none">
            <a:spAutoFit/>
          </a:bodyPr>
          <a:lstStyle/>
          <a:p>
            <a:pPr algn="ctr"/>
            <a:r>
              <a:rPr lang="en-US" altLang="zh-CN" sz="2000" b="1" dirty="0" smtClean="0">
                <a:latin typeface="+mj-lt"/>
              </a:rPr>
              <a:t>Let’s look under </a:t>
            </a:r>
          </a:p>
          <a:p>
            <a:pPr algn="ctr"/>
            <a:r>
              <a:rPr lang="en-US" altLang="zh-CN" sz="2000" b="1" dirty="0" smtClean="0">
                <a:latin typeface="+mj-lt"/>
              </a:rPr>
              <a:t>stones.</a:t>
            </a:r>
          </a:p>
        </p:txBody>
      </p:sp>
      <p:pic>
        <p:nvPicPr>
          <p:cNvPr id="1028" name="Picture 4"/>
          <p:cNvPicPr>
            <a:picLocks noChangeAspect="1" noChangeArrowheads="1"/>
          </p:cNvPicPr>
          <p:nvPr/>
        </p:nvPicPr>
        <p:blipFill rotWithShape="1">
          <a:blip r:embed="rId7" cstate="print"/>
          <a:srcRect l="4202" t="3223" r="5231" b="5143"/>
          <a:stretch/>
        </p:blipFill>
        <p:spPr bwMode="auto">
          <a:xfrm>
            <a:off x="1285852" y="4293095"/>
            <a:ext cx="3403944" cy="2460045"/>
          </a:xfrm>
          <a:prstGeom prst="roundRect">
            <a:avLst/>
          </a:prstGeom>
          <a:noFill/>
          <a:ln w="9525">
            <a:noFill/>
            <a:miter lim="800000"/>
            <a:headEnd/>
            <a:tailEnd/>
          </a:ln>
          <a:effectLst/>
        </p:spPr>
      </p:pic>
      <p:pic>
        <p:nvPicPr>
          <p:cNvPr id="1029" name="Picture 5"/>
          <p:cNvPicPr>
            <a:picLocks noChangeAspect="1" noChangeArrowheads="1"/>
          </p:cNvPicPr>
          <p:nvPr/>
        </p:nvPicPr>
        <p:blipFill rotWithShape="1">
          <a:blip r:embed="rId8" cstate="print"/>
          <a:srcRect l="3654" t="3223" r="4038" b="5143"/>
          <a:stretch/>
        </p:blipFill>
        <p:spPr bwMode="auto">
          <a:xfrm>
            <a:off x="5220072" y="4221088"/>
            <a:ext cx="3469356" cy="2460045"/>
          </a:xfrm>
          <a:prstGeom prst="flowChartAlternateProcess">
            <a:avLst/>
          </a:prstGeom>
          <a:noFill/>
          <a:ln w="9525">
            <a:noFill/>
            <a:miter lim="800000"/>
            <a:headEnd/>
            <a:tailEnd/>
          </a:ln>
          <a:effectLst/>
        </p:spPr>
      </p:pic>
      <p:sp>
        <p:nvSpPr>
          <p:cNvPr id="13" name="椭圆形标注 12"/>
          <p:cNvSpPr/>
          <p:nvPr/>
        </p:nvSpPr>
        <p:spPr>
          <a:xfrm flipH="1">
            <a:off x="1475654" y="4077072"/>
            <a:ext cx="2376265" cy="780688"/>
          </a:xfrm>
          <a:prstGeom prst="wedgeEllipseCallout">
            <a:avLst>
              <a:gd name="adj1" fmla="val -33246"/>
              <a:gd name="adj2" fmla="val 70057"/>
            </a:avLst>
          </a:prstGeom>
          <a:ln>
            <a:solidFill>
              <a:srgbClr val="FFCC6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4" name="矩形 13"/>
          <p:cNvSpPr/>
          <p:nvPr/>
        </p:nvSpPr>
        <p:spPr>
          <a:xfrm>
            <a:off x="1647247" y="4149080"/>
            <a:ext cx="2094163" cy="707886"/>
          </a:xfrm>
          <a:prstGeom prst="rect">
            <a:avLst/>
          </a:prstGeom>
        </p:spPr>
        <p:txBody>
          <a:bodyPr wrap="none">
            <a:spAutoFit/>
          </a:bodyPr>
          <a:lstStyle/>
          <a:p>
            <a:pPr algn="ctr"/>
            <a:r>
              <a:rPr lang="en-US" altLang="zh-CN" sz="2000" b="1" dirty="0" smtClean="0">
                <a:latin typeface="+mj-lt"/>
              </a:rPr>
              <a:t>Let’s look in these</a:t>
            </a:r>
          </a:p>
          <a:p>
            <a:pPr algn="ctr"/>
            <a:r>
              <a:rPr lang="en-US" altLang="zh-CN" sz="2000" b="1" dirty="0" smtClean="0">
                <a:latin typeface="+mj-lt"/>
              </a:rPr>
              <a:t> bushes.</a:t>
            </a:r>
          </a:p>
        </p:txBody>
      </p:sp>
      <p:sp>
        <p:nvSpPr>
          <p:cNvPr id="15" name="椭圆形标注 14"/>
          <p:cNvSpPr/>
          <p:nvPr/>
        </p:nvSpPr>
        <p:spPr>
          <a:xfrm flipH="1">
            <a:off x="5214941" y="4221088"/>
            <a:ext cx="2288749" cy="571504"/>
          </a:xfrm>
          <a:prstGeom prst="wedgeEllipseCallout">
            <a:avLst>
              <a:gd name="adj1" fmla="val -14862"/>
              <a:gd name="adj2" fmla="val 101296"/>
            </a:avLst>
          </a:prstGeom>
          <a:ln>
            <a:solidFill>
              <a:srgbClr val="FFCC6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6" name="矩形 15"/>
          <p:cNvSpPr/>
          <p:nvPr/>
        </p:nvSpPr>
        <p:spPr>
          <a:xfrm>
            <a:off x="5193122" y="4293096"/>
            <a:ext cx="2310569" cy="400110"/>
          </a:xfrm>
          <a:prstGeom prst="rect">
            <a:avLst/>
          </a:prstGeom>
        </p:spPr>
        <p:txBody>
          <a:bodyPr wrap="none">
            <a:spAutoFit/>
          </a:bodyPr>
          <a:lstStyle/>
          <a:p>
            <a:pPr algn="ctr"/>
            <a:r>
              <a:rPr lang="en-US" altLang="zh-CN" sz="2000" b="1" dirty="0" smtClean="0">
                <a:latin typeface="+mj-lt"/>
              </a:rPr>
              <a:t>Let’s look in a pond.</a:t>
            </a:r>
          </a:p>
        </p:txBody>
      </p:sp>
    </p:spTree>
    <p:extLst>
      <p:ext uri="{BB962C8B-B14F-4D97-AF65-F5344CB8AC3E}">
        <p14:creationId xmlns:p14="http://schemas.microsoft.com/office/powerpoint/2010/main" val="2425727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827584" y="1484784"/>
            <a:ext cx="7560840" cy="4824536"/>
            <a:chOff x="827584" y="1484784"/>
            <a:chExt cx="7560840" cy="4824536"/>
          </a:xfrm>
        </p:grpSpPr>
        <p:sp>
          <p:nvSpPr>
            <p:cNvPr id="2" name="圆角矩形 1"/>
            <p:cNvSpPr/>
            <p:nvPr/>
          </p:nvSpPr>
          <p:spPr>
            <a:xfrm>
              <a:off x="827584" y="1484784"/>
              <a:ext cx="7560840" cy="4824536"/>
            </a:xfrm>
            <a:prstGeom prst="roundRect">
              <a:avLst/>
            </a:prstGeom>
            <a:solidFill>
              <a:srgbClr val="FFFFCC"/>
            </a:solidFill>
            <a:ln>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487055" y="4302022"/>
              <a:ext cx="289560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392616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l="5391" t="27138" r="37189" b="49907"/>
          <a:stretch>
            <a:fillRect/>
          </a:stretch>
        </p:blipFill>
        <p:spPr bwMode="auto">
          <a:xfrm>
            <a:off x="2100004" y="620688"/>
            <a:ext cx="5064284" cy="113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5"/>
          <p:cNvSpPr>
            <a:spLocks noChangeArrowheads="1"/>
          </p:cNvSpPr>
          <p:nvPr/>
        </p:nvSpPr>
        <p:spPr bwMode="auto">
          <a:xfrm>
            <a:off x="1244721" y="2132856"/>
            <a:ext cx="714370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ea typeface="宋体" charset="-122"/>
                <a:sym typeface="Calibri" pitchFamily="34" charset="0"/>
              </a:defRPr>
            </a:lvl1pPr>
            <a:lvl2pPr marL="742950" indent="-285750">
              <a:spcBef>
                <a:spcPct val="20000"/>
              </a:spcBef>
              <a:buFont typeface="Arial" charset="0"/>
              <a:buChar char="–"/>
              <a:defRPr sz="2800">
                <a:solidFill>
                  <a:schemeClr val="tx1"/>
                </a:solidFill>
                <a:latin typeface="Calibri" pitchFamily="34" charset="0"/>
                <a:ea typeface="宋体" charset="-122"/>
                <a:sym typeface="Calibri" pitchFamily="34" charset="0"/>
              </a:defRPr>
            </a:lvl2pPr>
            <a:lvl3pPr marL="1143000" indent="-228600">
              <a:spcBef>
                <a:spcPct val="20000"/>
              </a:spcBef>
              <a:buFont typeface="Arial" charset="0"/>
              <a:buChar char="•"/>
              <a:defRPr sz="2400">
                <a:solidFill>
                  <a:schemeClr val="tx1"/>
                </a:solidFill>
                <a:latin typeface="Calibri" pitchFamily="34" charset="0"/>
                <a:ea typeface="宋体" charset="-122"/>
                <a:sym typeface="Calibri" pitchFamily="34" charset="0"/>
              </a:defRPr>
            </a:lvl3pPr>
            <a:lvl4pPr marL="1600200" indent="-228600">
              <a:spcBef>
                <a:spcPct val="20000"/>
              </a:spcBef>
              <a:buFont typeface="Arial" charset="0"/>
              <a:buChar char="–"/>
              <a:defRPr sz="2000">
                <a:solidFill>
                  <a:schemeClr val="tx1"/>
                </a:solidFill>
                <a:latin typeface="Calibri" pitchFamily="34" charset="0"/>
                <a:ea typeface="宋体" charset="-122"/>
                <a:sym typeface="Calibri" pitchFamily="34" charset="0"/>
              </a:defRPr>
            </a:lvl4pPr>
            <a:lvl5pPr marL="2057400" indent="-228600">
              <a:spcBef>
                <a:spcPct val="20000"/>
              </a:spcBef>
              <a:buFont typeface="Arial" charset="0"/>
              <a:buChar char="»"/>
              <a:defRPr sz="2000">
                <a:solidFill>
                  <a:schemeClr val="tx1"/>
                </a:solidFill>
                <a:latin typeface="Calibri" pitchFamily="34" charset="0"/>
                <a:ea typeface="宋体"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charset="-122"/>
                <a:sym typeface="Calibri" pitchFamily="34" charset="0"/>
              </a:defRPr>
            </a:lvl9pPr>
          </a:lstStyle>
          <a:p>
            <a:pPr>
              <a:spcBef>
                <a:spcPct val="0"/>
              </a:spcBef>
              <a:buNone/>
            </a:pPr>
            <a:r>
              <a:rPr lang="en-US" altLang="zh-CN" sz="2800" b="1" dirty="0"/>
              <a:t>Some small animals live under stones. Some live in long grass. Some live </a:t>
            </a:r>
            <a:r>
              <a:rPr lang="en-US" altLang="zh-CN" sz="2800" b="1" dirty="0" smtClean="0"/>
              <a:t>on </a:t>
            </a:r>
            <a:r>
              <a:rPr lang="en-US" altLang="zh-CN" sz="2800" b="1" dirty="0"/>
              <a:t>bushes. Some live in ponds.</a:t>
            </a:r>
          </a:p>
        </p:txBody>
      </p:sp>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73087" y1="93643" x2="81003" y2="94419"/>
                        <a14:foregroundMark x1="84037" y1="89612" x2="84169" y2="92403"/>
                        <a14:foregroundMark x1="73879" y1="95039" x2="73747" y2="96279"/>
                        <a14:foregroundMark x1="71108" y1="94574" x2="73747" y2="95814"/>
                        <a14:foregroundMark x1="30475" y1="17519" x2="32058" y2="20155"/>
                        <a14:foregroundMark x1="23219" y1="24651" x2="23483" y2="26977"/>
                        <a14:foregroundMark x1="64908" y1="17984" x2="67546" y2="20465"/>
                        <a14:foregroundMark x1="70712" y1="21860" x2="70712" y2="22481"/>
                        <a14:foregroundMark x1="72955" y1="25116" x2="73483" y2="25891"/>
                        <a14:foregroundMark x1="76385" y1="91318" x2="84433" y2="91008"/>
                        <a14:foregroundMark x1="24274" y1="46822" x2="28232" y2="66977"/>
                        <a14:foregroundMark x1="48549" y1="11163" x2="46570" y2="20155"/>
                        <a14:backgroundMark x1="10158" y1="10233" x2="9367" y2="41860"/>
                        <a14:backgroundMark x1="50792" y1="34419" x2="51847" y2="70233"/>
                        <a14:backgroundMark x1="20053" y1="8527" x2="7388" y2="35814"/>
                        <a14:backgroundMark x1="6201" y1="38295" x2="8179" y2="78760"/>
                        <a14:backgroundMark x1="54617" y1="48682" x2="56069" y2="85581"/>
                        <a14:backgroundMark x1="40765" y1="58915" x2="56860" y2="79225"/>
                        <a14:backgroundMark x1="63852" y1="70233" x2="50396" y2="87442"/>
                        <a14:backgroundMark x1="38127" y1="88217" x2="56860" y2="95349"/>
                        <a14:backgroundMark x1="63456" y1="79070" x2="50000" y2="95814"/>
                        <a14:backgroundMark x1="36148" y1="63566" x2="40765" y2="70078"/>
                        <a14:backgroundMark x1="3958" y1="52093" x2="6596" y2="92248"/>
                        <a14:backgroundMark x1="5541" y1="11473" x2="5937" y2="38605"/>
                        <a14:backgroundMark x1="27045" y1="7132" x2="13456" y2="24496"/>
                        <a14:backgroundMark x1="6201" y1="4341" x2="39974" y2="4341"/>
                        <a14:backgroundMark x1="36675" y1="12558" x2="41821" y2="36434"/>
                        <a14:backgroundMark x1="55013" y1="27907" x2="54881" y2="43101"/>
                        <a14:backgroundMark x1="68734" y1="5271" x2="86544" y2="16589"/>
                        <a14:backgroundMark x1="64248" y1="8527" x2="54485" y2="25426"/>
                      </a14:backgroundRemoval>
                    </a14:imgEffect>
                  </a14:imgLayer>
                </a14:imgProps>
              </a:ext>
              <a:ext uri="{28A0092B-C50C-407E-A947-70E740481C1C}">
                <a14:useLocalDpi xmlns:a14="http://schemas.microsoft.com/office/drawing/2010/main" val="0"/>
              </a:ext>
            </a:extLst>
          </a:blip>
          <a:srcRect/>
          <a:stretch>
            <a:fillRect/>
          </a:stretch>
        </p:blipFill>
        <p:spPr bwMode="auto">
          <a:xfrm>
            <a:off x="6488148" y="4421303"/>
            <a:ext cx="2980396" cy="2536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193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984703" y="2237523"/>
            <a:ext cx="7755613" cy="523220"/>
            <a:chOff x="899592" y="2060848"/>
            <a:chExt cx="7755613" cy="523220"/>
          </a:xfrm>
        </p:grpSpPr>
        <p:sp>
          <p:nvSpPr>
            <p:cNvPr id="5" name="TextBox 4"/>
            <p:cNvSpPr txBox="1"/>
            <p:nvPr/>
          </p:nvSpPr>
          <p:spPr>
            <a:xfrm>
              <a:off x="1326649" y="2060848"/>
              <a:ext cx="7328556" cy="523220"/>
            </a:xfrm>
            <a:prstGeom prst="rect">
              <a:avLst/>
            </a:prstGeom>
            <a:noFill/>
          </p:spPr>
          <p:txBody>
            <a:bodyPr wrap="square" rtlCol="0">
              <a:spAutoFit/>
            </a:bodyPr>
            <a:lstStyle/>
            <a:p>
              <a:r>
                <a:rPr lang="en-US" altLang="zh-CN" sz="2800" b="1" dirty="0">
                  <a:latin typeface="+mn-lt"/>
                </a:rPr>
                <a:t>I looked for small animals.</a:t>
              </a:r>
            </a:p>
          </p:txBody>
        </p:sp>
        <p:sp>
          <p:nvSpPr>
            <p:cNvPr id="6" name="矩形 5"/>
            <p:cNvSpPr/>
            <p:nvPr/>
          </p:nvSpPr>
          <p:spPr>
            <a:xfrm>
              <a:off x="899592" y="2142458"/>
              <a:ext cx="360000" cy="360000"/>
            </a:xfrm>
            <a:prstGeom prst="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a:off x="1984703" y="2742600"/>
            <a:ext cx="7755613" cy="523220"/>
            <a:chOff x="899592" y="2852936"/>
            <a:chExt cx="7755613" cy="523220"/>
          </a:xfrm>
        </p:grpSpPr>
        <p:sp>
          <p:nvSpPr>
            <p:cNvPr id="8" name="TextBox 7"/>
            <p:cNvSpPr txBox="1"/>
            <p:nvPr/>
          </p:nvSpPr>
          <p:spPr>
            <a:xfrm>
              <a:off x="1326649" y="2852936"/>
              <a:ext cx="7328556" cy="523220"/>
            </a:xfrm>
            <a:prstGeom prst="rect">
              <a:avLst/>
            </a:prstGeom>
            <a:noFill/>
          </p:spPr>
          <p:txBody>
            <a:bodyPr wrap="square" rtlCol="0">
              <a:spAutoFit/>
            </a:bodyPr>
            <a:lstStyle/>
            <a:p>
              <a:r>
                <a:rPr lang="en-US" altLang="zh-CN" sz="2800" b="1" dirty="0">
                  <a:latin typeface="+mn-lt"/>
                </a:rPr>
                <a:t>I observed them closely.</a:t>
              </a:r>
            </a:p>
          </p:txBody>
        </p:sp>
        <p:sp>
          <p:nvSpPr>
            <p:cNvPr id="9" name="矩形 8"/>
            <p:cNvSpPr/>
            <p:nvPr/>
          </p:nvSpPr>
          <p:spPr>
            <a:xfrm>
              <a:off x="899592" y="2934546"/>
              <a:ext cx="360000" cy="360000"/>
            </a:xfrm>
            <a:prstGeom prst="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73087" y1="93643" x2="81003" y2="94419"/>
                        <a14:foregroundMark x1="84037" y1="89612" x2="84169" y2="92403"/>
                        <a14:foregroundMark x1="73879" y1="95039" x2="73747" y2="96279"/>
                        <a14:foregroundMark x1="71108" y1="94574" x2="73747" y2="95814"/>
                        <a14:foregroundMark x1="30475" y1="17519" x2="32058" y2="20155"/>
                        <a14:foregroundMark x1="23219" y1="24651" x2="23483" y2="26977"/>
                        <a14:foregroundMark x1="64908" y1="17984" x2="67546" y2="20465"/>
                        <a14:foregroundMark x1="70712" y1="21860" x2="70712" y2="22481"/>
                        <a14:foregroundMark x1="72955" y1="25116" x2="73483" y2="25891"/>
                        <a14:foregroundMark x1="76385" y1="91318" x2="84433" y2="91008"/>
                        <a14:foregroundMark x1="24274" y1="46822" x2="28232" y2="66977"/>
                        <a14:foregroundMark x1="48549" y1="11163" x2="46570" y2="20155"/>
                        <a14:backgroundMark x1="10158" y1="10233" x2="9367" y2="41860"/>
                        <a14:backgroundMark x1="50792" y1="34419" x2="51847" y2="70233"/>
                        <a14:backgroundMark x1="20053" y1="8527" x2="7388" y2="35814"/>
                        <a14:backgroundMark x1="6201" y1="38295" x2="8179" y2="78760"/>
                        <a14:backgroundMark x1="54617" y1="48682" x2="56069" y2="85581"/>
                        <a14:backgroundMark x1="40765" y1="58915" x2="56860" y2="79225"/>
                        <a14:backgroundMark x1="63852" y1="70233" x2="50396" y2="87442"/>
                        <a14:backgroundMark x1="38127" y1="88217" x2="56860" y2="95349"/>
                        <a14:backgroundMark x1="63456" y1="79070" x2="50000" y2="95814"/>
                        <a14:backgroundMark x1="36148" y1="63566" x2="40765" y2="70078"/>
                        <a14:backgroundMark x1="3958" y1="52093" x2="6596" y2="92248"/>
                        <a14:backgroundMark x1="5541" y1="11473" x2="5937" y2="38605"/>
                        <a14:backgroundMark x1="27045" y1="7132" x2="13456" y2="24496"/>
                        <a14:backgroundMark x1="6201" y1="4341" x2="39974" y2="4341"/>
                        <a14:backgroundMark x1="36675" y1="12558" x2="41821" y2="36434"/>
                        <a14:backgroundMark x1="55013" y1="27907" x2="54881" y2="43101"/>
                        <a14:backgroundMark x1="68734" y1="5271" x2="86544" y2="16589"/>
                        <a14:backgroundMark x1="64248" y1="8527" x2="54485" y2="25426"/>
                      </a14:backgroundRemoval>
                    </a14:imgEffect>
                  </a14:imgLayer>
                </a14:imgProps>
              </a:ext>
              <a:ext uri="{28A0092B-C50C-407E-A947-70E740481C1C}">
                <a14:useLocalDpi xmlns:a14="http://schemas.microsoft.com/office/drawing/2010/main" val="0"/>
              </a:ext>
            </a:extLst>
          </a:blip>
          <a:srcRect/>
          <a:stretch>
            <a:fillRect/>
          </a:stretch>
        </p:blipFill>
        <p:spPr bwMode="auto">
          <a:xfrm>
            <a:off x="6488148" y="4421303"/>
            <a:ext cx="2980396" cy="2536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5480" l="0" r="100000">
                        <a14:foregroundMark x1="7404" y1="44633" x2="20588" y2="54237"/>
                        <a14:foregroundMark x1="37830" y1="43503" x2="38742" y2="52542"/>
                        <a14:foregroundMark x1="91684" y1="59887" x2="95639" y2="62712"/>
                      </a14:backgroundRemoval>
                    </a14:imgEffect>
                  </a14:imgLayer>
                </a14:imgProps>
              </a:ext>
              <a:ext uri="{28A0092B-C50C-407E-A947-70E740481C1C}">
                <a14:useLocalDpi xmlns:a14="http://schemas.microsoft.com/office/drawing/2010/main" val="0"/>
              </a:ext>
            </a:extLst>
          </a:blip>
          <a:srcRect/>
          <a:stretch>
            <a:fillRect/>
          </a:stretch>
        </p:blipFill>
        <p:spPr bwMode="auto">
          <a:xfrm>
            <a:off x="2136817" y="836712"/>
            <a:ext cx="4739439" cy="850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组合 11"/>
          <p:cNvGrpSpPr/>
          <p:nvPr/>
        </p:nvGrpSpPr>
        <p:grpSpPr>
          <a:xfrm>
            <a:off x="1984703" y="3265820"/>
            <a:ext cx="7755613" cy="523220"/>
            <a:chOff x="899592" y="2852936"/>
            <a:chExt cx="7755613" cy="523220"/>
          </a:xfrm>
        </p:grpSpPr>
        <p:sp>
          <p:nvSpPr>
            <p:cNvPr id="13" name="TextBox 12"/>
            <p:cNvSpPr txBox="1"/>
            <p:nvPr/>
          </p:nvSpPr>
          <p:spPr>
            <a:xfrm>
              <a:off x="1326649" y="2852936"/>
              <a:ext cx="7328556" cy="523220"/>
            </a:xfrm>
            <a:prstGeom prst="rect">
              <a:avLst/>
            </a:prstGeom>
            <a:noFill/>
          </p:spPr>
          <p:txBody>
            <a:bodyPr wrap="square" rtlCol="0">
              <a:spAutoFit/>
            </a:bodyPr>
            <a:lstStyle/>
            <a:p>
              <a:r>
                <a:rPr lang="en-US" altLang="zh-CN" sz="2800" b="1" dirty="0">
                  <a:latin typeface="+mn-lt"/>
                </a:rPr>
                <a:t>I did an experiment with insects.</a:t>
              </a:r>
            </a:p>
          </p:txBody>
        </p:sp>
        <p:sp>
          <p:nvSpPr>
            <p:cNvPr id="14" name="矩形 13"/>
            <p:cNvSpPr/>
            <p:nvPr/>
          </p:nvSpPr>
          <p:spPr>
            <a:xfrm>
              <a:off x="899592" y="2934546"/>
              <a:ext cx="360000" cy="360000"/>
            </a:xfrm>
            <a:prstGeom prst="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TextBox 14"/>
          <p:cNvSpPr txBox="1"/>
          <p:nvPr/>
        </p:nvSpPr>
        <p:spPr>
          <a:xfrm>
            <a:off x="1902257" y="2204864"/>
            <a:ext cx="504056" cy="523220"/>
          </a:xfrm>
          <a:prstGeom prst="rect">
            <a:avLst/>
          </a:prstGeom>
          <a:noFill/>
        </p:spPr>
        <p:txBody>
          <a:bodyPr wrap="square" rtlCol="0">
            <a:spAutoFit/>
          </a:bodyPr>
          <a:lstStyle/>
          <a:p>
            <a:pPr algn="ctr"/>
            <a:r>
              <a:rPr lang="zh-CN" altLang="en-US" sz="2800" b="1" dirty="0" smtClean="0">
                <a:solidFill>
                  <a:srgbClr val="FF0000"/>
                </a:solidFill>
                <a:latin typeface="+mn-ea"/>
                <a:ea typeface="+mn-ea"/>
              </a:rPr>
              <a:t>√</a:t>
            </a:r>
            <a:endParaRPr lang="zh-CN" altLang="en-US" sz="2800" b="1" dirty="0">
              <a:solidFill>
                <a:srgbClr val="FF0000"/>
              </a:solidFill>
              <a:latin typeface="+mn-ea"/>
              <a:ea typeface="+mn-ea"/>
            </a:endParaRPr>
          </a:p>
        </p:txBody>
      </p:sp>
      <p:sp>
        <p:nvSpPr>
          <p:cNvPr id="16" name="TextBox 15"/>
          <p:cNvSpPr txBox="1"/>
          <p:nvPr/>
        </p:nvSpPr>
        <p:spPr>
          <a:xfrm>
            <a:off x="1907704" y="2708920"/>
            <a:ext cx="504056" cy="523220"/>
          </a:xfrm>
          <a:prstGeom prst="rect">
            <a:avLst/>
          </a:prstGeom>
          <a:noFill/>
        </p:spPr>
        <p:txBody>
          <a:bodyPr wrap="square" rtlCol="0">
            <a:spAutoFit/>
          </a:bodyPr>
          <a:lstStyle/>
          <a:p>
            <a:pPr algn="ctr"/>
            <a:r>
              <a:rPr lang="zh-CN" altLang="en-US" sz="2800" b="1" dirty="0">
                <a:solidFill>
                  <a:srgbClr val="FF0000"/>
                </a:solidFill>
                <a:latin typeface="+mn-ea"/>
                <a:ea typeface="+mn-ea"/>
              </a:rPr>
              <a:t>√</a:t>
            </a:r>
          </a:p>
        </p:txBody>
      </p:sp>
    </p:spTree>
    <p:extLst>
      <p:ext uri="{BB962C8B-B14F-4D97-AF65-F5344CB8AC3E}">
        <p14:creationId xmlns:p14="http://schemas.microsoft.com/office/powerpoint/2010/main" val="3858448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5509" y1="36318" x2="7656" y2="42289"/>
                        <a14:foregroundMark x1="38095" y1="49254" x2="41550" y2="56716"/>
                      </a14:backgroundRemoval>
                    </a14:imgEffect>
                  </a14:imgLayer>
                </a14:imgProps>
              </a:ext>
              <a:ext uri="{28A0092B-C50C-407E-A947-70E740481C1C}">
                <a14:useLocalDpi xmlns:a14="http://schemas.microsoft.com/office/drawing/2010/main" val="0"/>
              </a:ext>
            </a:extLst>
          </a:blip>
          <a:srcRect/>
          <a:stretch>
            <a:fillRect/>
          </a:stretch>
        </p:blipFill>
        <p:spPr bwMode="auto">
          <a:xfrm>
            <a:off x="1996033" y="260648"/>
            <a:ext cx="5024239" cy="942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86498" y="1196752"/>
            <a:ext cx="7877754" cy="954107"/>
          </a:xfrm>
          <a:prstGeom prst="rect">
            <a:avLst/>
          </a:prstGeom>
          <a:noFill/>
        </p:spPr>
        <p:txBody>
          <a:bodyPr wrap="square" rtlCol="0">
            <a:spAutoFit/>
          </a:bodyPr>
          <a:lstStyle/>
          <a:p>
            <a:r>
              <a:rPr lang="en-US" altLang="zh-CN" sz="2800" b="1" dirty="0" smtClean="0">
                <a:latin typeface="Calibri" pitchFamily="34" charset="0"/>
              </a:rPr>
              <a:t>A caterpillar grows and changes into a butterfly. Which is right? Tick (</a:t>
            </a:r>
            <a:r>
              <a:rPr lang="zh-CN" altLang="en-US" sz="2800" b="1" dirty="0" smtClean="0">
                <a:latin typeface="+mn-ea"/>
                <a:ea typeface="+mn-ea"/>
              </a:rPr>
              <a:t>√</a:t>
            </a:r>
            <a:r>
              <a:rPr lang="en-US" altLang="zh-CN" sz="2800" b="1" dirty="0" smtClean="0">
                <a:latin typeface="Calibri" pitchFamily="34" charset="0"/>
              </a:rPr>
              <a:t>).</a:t>
            </a:r>
            <a:endParaRPr lang="zh-CN" altLang="en-US" sz="2800" b="1" dirty="0">
              <a:latin typeface="Calibri" pitchFamily="34" charset="0"/>
            </a:endParaRPr>
          </a:p>
        </p:txBody>
      </p:sp>
      <p:graphicFrame>
        <p:nvGraphicFramePr>
          <p:cNvPr id="2" name="表格 1"/>
          <p:cNvGraphicFramePr>
            <a:graphicFrameLocks noGrp="1"/>
          </p:cNvGraphicFramePr>
          <p:nvPr>
            <p:extLst>
              <p:ext uri="{D42A27DB-BD31-4B8C-83A1-F6EECF244321}">
                <p14:modId xmlns:p14="http://schemas.microsoft.com/office/powerpoint/2010/main" val="640517844"/>
              </p:ext>
            </p:extLst>
          </p:nvPr>
        </p:nvGraphicFramePr>
        <p:xfrm>
          <a:off x="886498" y="2204864"/>
          <a:ext cx="7357911" cy="4426641"/>
        </p:xfrm>
        <a:graphic>
          <a:graphicData uri="http://schemas.openxmlformats.org/drawingml/2006/table">
            <a:tbl>
              <a:tblPr firstRow="1" bandRow="1">
                <a:tableStyleId>{93296810-A885-4BE3-A3E7-6D5BEEA58F35}</a:tableStyleId>
              </a:tblPr>
              <a:tblGrid>
                <a:gridCol w="2452637"/>
                <a:gridCol w="2452637"/>
                <a:gridCol w="2452637"/>
              </a:tblGrid>
              <a:tr h="1835841">
                <a:tc>
                  <a:txBody>
                    <a:bodyPr/>
                    <a:lstStyle/>
                    <a:p>
                      <a:endParaRPr lang="zh-CN" altLang="en-US" b="1" dirty="0">
                        <a:latin typeface="Calibri" pitchFamily="34" charset="0"/>
                      </a:endParaRPr>
                    </a:p>
                  </a:txBody>
                  <a:tcPr>
                    <a:noFill/>
                  </a:tcPr>
                </a:tc>
                <a:tc>
                  <a:txBody>
                    <a:bodyPr/>
                    <a:lstStyle/>
                    <a:p>
                      <a:endParaRPr lang="zh-CN" altLang="en-US" b="1" dirty="0">
                        <a:latin typeface="Calibri" pitchFamily="34" charset="0"/>
                      </a:endParaRPr>
                    </a:p>
                  </a:txBody>
                  <a:tcPr>
                    <a:solidFill>
                      <a:srgbClr val="FFCC66"/>
                    </a:solidFill>
                  </a:tcPr>
                </a:tc>
                <a:tc>
                  <a:txBody>
                    <a:bodyPr/>
                    <a:lstStyle/>
                    <a:p>
                      <a:endParaRPr lang="zh-CN" altLang="en-US" b="1" dirty="0">
                        <a:latin typeface="Calibri" pitchFamily="34" charset="0"/>
                      </a:endParaRPr>
                    </a:p>
                  </a:txBody>
                  <a:tcPr>
                    <a:solidFill>
                      <a:srgbClr val="FFCC66"/>
                    </a:solidFill>
                  </a:tcPr>
                </a:tc>
              </a:tr>
              <a:tr h="428753">
                <a:tc>
                  <a:txBody>
                    <a:bodyPr/>
                    <a:lstStyle/>
                    <a:p>
                      <a:r>
                        <a:rPr lang="en-US" altLang="zh-CN" sz="2800" b="1" dirty="0" smtClean="0">
                          <a:latin typeface="Calibri" pitchFamily="34" charset="0"/>
                        </a:rPr>
                        <a:t>I have six legs.</a:t>
                      </a:r>
                      <a:endParaRPr lang="zh-CN" altLang="en-US" sz="2800" b="1" dirty="0">
                        <a:latin typeface="Calibri" pitchFamily="34" charset="0"/>
                      </a:endParaRPr>
                    </a:p>
                  </a:txBody>
                  <a:tcPr>
                    <a:solidFill>
                      <a:srgbClr val="FFCC66"/>
                    </a:solidFill>
                  </a:tcPr>
                </a:tc>
                <a:tc>
                  <a:txBody>
                    <a:bodyPr/>
                    <a:lstStyle/>
                    <a:p>
                      <a:endParaRPr lang="zh-CN" altLang="en-US" sz="2000" b="1" dirty="0">
                        <a:latin typeface="Calibri" pitchFamily="34" charset="0"/>
                      </a:endParaRPr>
                    </a:p>
                  </a:txBody>
                  <a:tcPr>
                    <a:solidFill>
                      <a:srgbClr val="FFCC66"/>
                    </a:solidFill>
                  </a:tcPr>
                </a:tc>
                <a:tc>
                  <a:txBody>
                    <a:bodyPr/>
                    <a:lstStyle/>
                    <a:p>
                      <a:endParaRPr lang="zh-CN" altLang="en-US" sz="2000" b="1" dirty="0">
                        <a:latin typeface="Calibri" pitchFamily="34" charset="0"/>
                      </a:endParaRPr>
                    </a:p>
                  </a:txBody>
                  <a:tcPr>
                    <a:solidFill>
                      <a:srgbClr val="FFCC66"/>
                    </a:solidFill>
                  </a:tcPr>
                </a:tc>
              </a:tr>
              <a:tr h="428753">
                <a:tc>
                  <a:txBody>
                    <a:bodyPr/>
                    <a:lstStyle/>
                    <a:p>
                      <a:r>
                        <a:rPr lang="en-US" altLang="zh-CN" sz="2800" b="1" dirty="0" smtClean="0">
                          <a:latin typeface="Calibri" pitchFamily="34" charset="0"/>
                        </a:rPr>
                        <a:t>I can crawl.</a:t>
                      </a:r>
                    </a:p>
                  </a:txBody>
                  <a:tcPr>
                    <a:solidFill>
                      <a:srgbClr val="FFCC66"/>
                    </a:solidFill>
                  </a:tcPr>
                </a:tc>
                <a:tc>
                  <a:txBody>
                    <a:bodyPr/>
                    <a:lstStyle/>
                    <a:p>
                      <a:endParaRPr lang="zh-CN" altLang="en-US" sz="2000" b="1" dirty="0">
                        <a:latin typeface="Calibri" pitchFamily="34" charset="0"/>
                      </a:endParaRPr>
                    </a:p>
                  </a:txBody>
                  <a:tcPr>
                    <a:solidFill>
                      <a:srgbClr val="FFCC66"/>
                    </a:solidFill>
                  </a:tcPr>
                </a:tc>
                <a:tc>
                  <a:txBody>
                    <a:bodyPr/>
                    <a:lstStyle/>
                    <a:p>
                      <a:endParaRPr lang="zh-CN" altLang="en-US" sz="2000" b="1" dirty="0">
                        <a:latin typeface="Calibri" pitchFamily="34" charset="0"/>
                      </a:endParaRPr>
                    </a:p>
                  </a:txBody>
                  <a:tcPr>
                    <a:solidFill>
                      <a:srgbClr val="FFCC66"/>
                    </a:solidFill>
                  </a:tcPr>
                </a:tc>
              </a:tr>
              <a:tr h="428753">
                <a:tc>
                  <a:txBody>
                    <a:bodyPr/>
                    <a:lstStyle/>
                    <a:p>
                      <a:r>
                        <a:rPr lang="en-US" altLang="zh-CN" sz="2800" b="1" dirty="0" smtClean="0">
                          <a:latin typeface="Calibri" pitchFamily="34" charset="0"/>
                        </a:rPr>
                        <a:t>I can fly.</a:t>
                      </a:r>
                      <a:endParaRPr lang="zh-CN" altLang="en-US" sz="2800" b="1" dirty="0">
                        <a:latin typeface="Calibri" pitchFamily="34" charset="0"/>
                      </a:endParaRPr>
                    </a:p>
                  </a:txBody>
                  <a:tcPr>
                    <a:solidFill>
                      <a:srgbClr val="FFCC66"/>
                    </a:solidFill>
                  </a:tcPr>
                </a:tc>
                <a:tc>
                  <a:txBody>
                    <a:bodyPr/>
                    <a:lstStyle/>
                    <a:p>
                      <a:endParaRPr lang="zh-CN" altLang="en-US" sz="2000" b="1" dirty="0">
                        <a:latin typeface="Calibri" pitchFamily="34" charset="0"/>
                      </a:endParaRPr>
                    </a:p>
                  </a:txBody>
                  <a:tcPr>
                    <a:solidFill>
                      <a:srgbClr val="FFCC66"/>
                    </a:solidFill>
                  </a:tcPr>
                </a:tc>
                <a:tc>
                  <a:txBody>
                    <a:bodyPr/>
                    <a:lstStyle/>
                    <a:p>
                      <a:endParaRPr lang="zh-CN" altLang="en-US" sz="2000" b="1" dirty="0">
                        <a:latin typeface="Calibri" pitchFamily="34" charset="0"/>
                      </a:endParaRPr>
                    </a:p>
                  </a:txBody>
                  <a:tcPr>
                    <a:solidFill>
                      <a:srgbClr val="FFCC66"/>
                    </a:solidFill>
                  </a:tcPr>
                </a:tc>
              </a:tr>
              <a:tr h="428753">
                <a:tc>
                  <a:txBody>
                    <a:bodyPr/>
                    <a:lstStyle/>
                    <a:p>
                      <a:r>
                        <a:rPr lang="en-US" altLang="zh-CN" sz="2800" b="1" dirty="0" smtClean="0">
                          <a:latin typeface="Calibri" pitchFamily="34" charset="0"/>
                        </a:rPr>
                        <a:t>I eat leaves.</a:t>
                      </a:r>
                      <a:endParaRPr lang="zh-CN" altLang="en-US" sz="2800" b="1" dirty="0">
                        <a:latin typeface="Calibri" pitchFamily="34" charset="0"/>
                      </a:endParaRPr>
                    </a:p>
                  </a:txBody>
                  <a:tcPr>
                    <a:solidFill>
                      <a:srgbClr val="FFCC66"/>
                    </a:solidFill>
                  </a:tcPr>
                </a:tc>
                <a:tc>
                  <a:txBody>
                    <a:bodyPr/>
                    <a:lstStyle/>
                    <a:p>
                      <a:endParaRPr lang="zh-CN" altLang="en-US" sz="2000" b="1" dirty="0">
                        <a:latin typeface="Calibri" pitchFamily="34" charset="0"/>
                      </a:endParaRPr>
                    </a:p>
                  </a:txBody>
                  <a:tcPr>
                    <a:solidFill>
                      <a:srgbClr val="FFCC66"/>
                    </a:solidFill>
                  </a:tcPr>
                </a:tc>
                <a:tc>
                  <a:txBody>
                    <a:bodyPr/>
                    <a:lstStyle/>
                    <a:p>
                      <a:endParaRPr lang="zh-CN" altLang="en-US" sz="2000" b="1" dirty="0">
                        <a:latin typeface="Calibri" pitchFamily="34" charset="0"/>
                      </a:endParaRPr>
                    </a:p>
                  </a:txBody>
                  <a:tcPr>
                    <a:solidFill>
                      <a:srgbClr val="FFCC66"/>
                    </a:solidFill>
                  </a:tcPr>
                </a:tc>
              </a:tr>
              <a:tr h="428753">
                <a:tc>
                  <a:txBody>
                    <a:bodyPr/>
                    <a:lstStyle/>
                    <a:p>
                      <a:r>
                        <a:rPr lang="en-US" altLang="zh-CN" sz="2800" b="1" dirty="0" smtClean="0">
                          <a:latin typeface="Calibri" pitchFamily="34" charset="0"/>
                        </a:rPr>
                        <a:t>I eat nectar.</a:t>
                      </a:r>
                      <a:endParaRPr lang="zh-CN" altLang="en-US" sz="2800" b="1" dirty="0">
                        <a:latin typeface="Calibri" pitchFamily="34" charset="0"/>
                      </a:endParaRPr>
                    </a:p>
                  </a:txBody>
                  <a:tcPr>
                    <a:solidFill>
                      <a:srgbClr val="FFCC66"/>
                    </a:solidFill>
                  </a:tcPr>
                </a:tc>
                <a:tc>
                  <a:txBody>
                    <a:bodyPr/>
                    <a:lstStyle/>
                    <a:p>
                      <a:endParaRPr lang="zh-CN" altLang="en-US" sz="2000" b="1" dirty="0">
                        <a:latin typeface="Calibri" pitchFamily="34" charset="0"/>
                      </a:endParaRPr>
                    </a:p>
                  </a:txBody>
                  <a:tcPr>
                    <a:solidFill>
                      <a:srgbClr val="FFCC66"/>
                    </a:solidFill>
                  </a:tcPr>
                </a:tc>
                <a:tc>
                  <a:txBody>
                    <a:bodyPr/>
                    <a:lstStyle/>
                    <a:p>
                      <a:endParaRPr lang="zh-CN" altLang="en-US" sz="2000" b="1" dirty="0">
                        <a:latin typeface="Calibri" pitchFamily="34" charset="0"/>
                      </a:endParaRPr>
                    </a:p>
                  </a:txBody>
                  <a:tcPr>
                    <a:solidFill>
                      <a:srgbClr val="FFCC66"/>
                    </a:solidFill>
                  </a:tcPr>
                </a:tc>
              </a:tr>
            </a:tbl>
          </a:graphicData>
        </a:graphic>
      </p:graphicFrame>
      <p:pic>
        <p:nvPicPr>
          <p:cNvPr id="4099"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89227" y1="8039" x2="90884" y2="26688"/>
                      </a14:backgroundRemoval>
                    </a14:imgEffect>
                  </a14:imgLayer>
                </a14:imgProps>
              </a:ext>
              <a:ext uri="{28A0092B-C50C-407E-A947-70E740481C1C}">
                <a14:useLocalDpi xmlns:a14="http://schemas.microsoft.com/office/drawing/2010/main" val="0"/>
              </a:ext>
            </a:extLst>
          </a:blip>
          <a:srcRect/>
          <a:stretch>
            <a:fillRect/>
          </a:stretch>
        </p:blipFill>
        <p:spPr bwMode="auto">
          <a:xfrm>
            <a:off x="3563888" y="2498059"/>
            <a:ext cx="1869414" cy="1606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16011" y1="11538" x2="47753" y2="80449"/>
                        <a14:foregroundMark x1="71910" y1="18910" x2="86798" y2="81731"/>
                        <a14:foregroundMark x1="81180" y1="15705" x2="87640" y2="29487"/>
                        <a14:foregroundMark x1="54213" y1="89423" x2="72472" y2="86218"/>
                        <a14:foregroundMark x1="23034" y1="8974" x2="15169" y2="87500"/>
                        <a14:foregroundMark x1="29494" y1="16346" x2="36798" y2="61538"/>
                        <a14:foregroundMark x1="17697" y1="15064" x2="41854" y2="48718"/>
                        <a14:foregroundMark x1="14045" y1="25000" x2="61517" y2="37500"/>
                        <a14:foregroundMark x1="45506" y1="38782" x2="843" y2="75962"/>
                        <a14:foregroundMark x1="13483" y1="66026" x2="22191" y2="87179"/>
                        <a14:foregroundMark x1="32303" y1="67628" x2="34551" y2="74679"/>
                        <a14:foregroundMark x1="84831" y1="75321" x2="81461" y2="88782"/>
                      </a14:backgroundRemoval>
                    </a14:imgEffect>
                  </a14:imgLayer>
                </a14:imgProps>
              </a:ext>
              <a:ext uri="{28A0092B-C50C-407E-A947-70E740481C1C}">
                <a14:useLocalDpi xmlns:a14="http://schemas.microsoft.com/office/drawing/2010/main" val="0"/>
              </a:ext>
            </a:extLst>
          </a:blip>
          <a:srcRect/>
          <a:stretch>
            <a:fillRect/>
          </a:stretch>
        </p:blipFill>
        <p:spPr bwMode="auto">
          <a:xfrm>
            <a:off x="6012160" y="2492896"/>
            <a:ext cx="1838441" cy="1611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163616" y="4077072"/>
            <a:ext cx="504056" cy="523220"/>
          </a:xfrm>
          <a:prstGeom prst="rect">
            <a:avLst/>
          </a:prstGeom>
          <a:noFill/>
        </p:spPr>
        <p:txBody>
          <a:bodyPr wrap="square" rtlCol="0">
            <a:spAutoFit/>
          </a:bodyPr>
          <a:lstStyle/>
          <a:p>
            <a:pPr algn="ctr"/>
            <a:r>
              <a:rPr lang="en-US" altLang="zh-CN" sz="2800" b="1" dirty="0">
                <a:solidFill>
                  <a:srgbClr val="FF0000"/>
                </a:solidFill>
                <a:latin typeface="+mj-lt"/>
                <a:ea typeface="+mj-ea"/>
              </a:rPr>
              <a:t>×</a:t>
            </a:r>
            <a:endParaRPr lang="zh-CN" altLang="en-US" sz="2800" b="1" dirty="0">
              <a:solidFill>
                <a:srgbClr val="FF0000"/>
              </a:solidFill>
              <a:latin typeface="+mj-lt"/>
              <a:ea typeface="+mj-ea"/>
            </a:endParaRPr>
          </a:p>
        </p:txBody>
      </p:sp>
      <p:sp>
        <p:nvSpPr>
          <p:cNvPr id="8" name="TextBox 7"/>
          <p:cNvSpPr txBox="1"/>
          <p:nvPr/>
        </p:nvSpPr>
        <p:spPr>
          <a:xfrm>
            <a:off x="6645681" y="4005064"/>
            <a:ext cx="504056" cy="523220"/>
          </a:xfrm>
          <a:prstGeom prst="rect">
            <a:avLst/>
          </a:prstGeom>
          <a:noFill/>
        </p:spPr>
        <p:txBody>
          <a:bodyPr wrap="square" rtlCol="0">
            <a:spAutoFit/>
          </a:bodyPr>
          <a:lstStyle/>
          <a:p>
            <a:pPr algn="ctr"/>
            <a:r>
              <a:rPr lang="zh-CN" altLang="en-US" sz="2800" b="1" dirty="0">
                <a:solidFill>
                  <a:srgbClr val="FF0000"/>
                </a:solidFill>
                <a:latin typeface="+mn-ea"/>
                <a:ea typeface="+mn-ea"/>
              </a:rPr>
              <a:t>√</a:t>
            </a:r>
          </a:p>
        </p:txBody>
      </p:sp>
      <p:sp>
        <p:nvSpPr>
          <p:cNvPr id="9" name="TextBox 8"/>
          <p:cNvSpPr txBox="1"/>
          <p:nvPr/>
        </p:nvSpPr>
        <p:spPr>
          <a:xfrm>
            <a:off x="4139952" y="4581128"/>
            <a:ext cx="504056" cy="523220"/>
          </a:xfrm>
          <a:prstGeom prst="rect">
            <a:avLst/>
          </a:prstGeom>
          <a:noFill/>
        </p:spPr>
        <p:txBody>
          <a:bodyPr wrap="square" rtlCol="0">
            <a:spAutoFit/>
          </a:bodyPr>
          <a:lstStyle/>
          <a:p>
            <a:pPr algn="ctr"/>
            <a:r>
              <a:rPr lang="zh-CN" altLang="en-US" sz="2800" b="1" dirty="0">
                <a:solidFill>
                  <a:srgbClr val="FF0000"/>
                </a:solidFill>
                <a:latin typeface="+mn-ea"/>
                <a:ea typeface="+mn-ea"/>
              </a:rPr>
              <a:t>√</a:t>
            </a:r>
          </a:p>
        </p:txBody>
      </p:sp>
      <p:sp>
        <p:nvSpPr>
          <p:cNvPr id="10" name="TextBox 9"/>
          <p:cNvSpPr txBox="1"/>
          <p:nvPr/>
        </p:nvSpPr>
        <p:spPr>
          <a:xfrm>
            <a:off x="6660232" y="4581128"/>
            <a:ext cx="504056" cy="523220"/>
          </a:xfrm>
          <a:prstGeom prst="rect">
            <a:avLst/>
          </a:prstGeom>
          <a:noFill/>
        </p:spPr>
        <p:txBody>
          <a:bodyPr wrap="square" rtlCol="0">
            <a:spAutoFit/>
          </a:bodyPr>
          <a:lstStyle/>
          <a:p>
            <a:pPr algn="ctr"/>
            <a:r>
              <a:rPr lang="en-US" altLang="zh-CN" sz="2800" b="1" dirty="0" smtClean="0">
                <a:solidFill>
                  <a:srgbClr val="FF0000"/>
                </a:solidFill>
                <a:latin typeface="+mj-lt"/>
                <a:ea typeface="+mj-ea"/>
              </a:rPr>
              <a:t>×</a:t>
            </a:r>
            <a:endParaRPr lang="zh-CN" altLang="en-US" sz="2800" b="1" dirty="0">
              <a:solidFill>
                <a:srgbClr val="FF0000"/>
              </a:solidFill>
              <a:latin typeface="+mj-lt"/>
              <a:ea typeface="+mj-ea"/>
            </a:endParaRPr>
          </a:p>
        </p:txBody>
      </p:sp>
      <p:sp>
        <p:nvSpPr>
          <p:cNvPr id="11" name="TextBox 10"/>
          <p:cNvSpPr txBox="1"/>
          <p:nvPr/>
        </p:nvSpPr>
        <p:spPr>
          <a:xfrm>
            <a:off x="4139389" y="5161398"/>
            <a:ext cx="504056" cy="523220"/>
          </a:xfrm>
          <a:prstGeom prst="rect">
            <a:avLst/>
          </a:prstGeom>
          <a:noFill/>
        </p:spPr>
        <p:txBody>
          <a:bodyPr wrap="square" rtlCol="0">
            <a:spAutoFit/>
          </a:bodyPr>
          <a:lstStyle/>
          <a:p>
            <a:pPr algn="ctr"/>
            <a:r>
              <a:rPr lang="en-US" altLang="zh-CN" sz="2800" b="1" dirty="0" smtClean="0">
                <a:solidFill>
                  <a:srgbClr val="FF0000"/>
                </a:solidFill>
                <a:latin typeface="+mj-lt"/>
                <a:ea typeface="+mj-ea"/>
              </a:rPr>
              <a:t>×</a:t>
            </a:r>
            <a:endParaRPr lang="zh-CN" altLang="en-US" sz="2800" b="1" dirty="0">
              <a:solidFill>
                <a:srgbClr val="FF0000"/>
              </a:solidFill>
              <a:latin typeface="+mj-lt"/>
              <a:ea typeface="+mj-ea"/>
            </a:endParaRPr>
          </a:p>
        </p:txBody>
      </p:sp>
      <p:sp>
        <p:nvSpPr>
          <p:cNvPr id="12" name="TextBox 11"/>
          <p:cNvSpPr txBox="1"/>
          <p:nvPr/>
        </p:nvSpPr>
        <p:spPr>
          <a:xfrm>
            <a:off x="6679352" y="5066020"/>
            <a:ext cx="504056" cy="523220"/>
          </a:xfrm>
          <a:prstGeom prst="rect">
            <a:avLst/>
          </a:prstGeom>
          <a:noFill/>
        </p:spPr>
        <p:txBody>
          <a:bodyPr wrap="square" rtlCol="0">
            <a:spAutoFit/>
          </a:bodyPr>
          <a:lstStyle/>
          <a:p>
            <a:pPr algn="ctr"/>
            <a:r>
              <a:rPr lang="zh-CN" altLang="en-US" sz="2800" b="1" dirty="0">
                <a:solidFill>
                  <a:srgbClr val="FF0000"/>
                </a:solidFill>
                <a:latin typeface="+mn-ea"/>
                <a:ea typeface="+mn-ea"/>
              </a:rPr>
              <a:t>√</a:t>
            </a:r>
          </a:p>
        </p:txBody>
      </p:sp>
      <p:sp>
        <p:nvSpPr>
          <p:cNvPr id="13" name="TextBox 12"/>
          <p:cNvSpPr txBox="1"/>
          <p:nvPr/>
        </p:nvSpPr>
        <p:spPr>
          <a:xfrm>
            <a:off x="4139952" y="5570076"/>
            <a:ext cx="504056" cy="523220"/>
          </a:xfrm>
          <a:prstGeom prst="rect">
            <a:avLst/>
          </a:prstGeom>
          <a:noFill/>
        </p:spPr>
        <p:txBody>
          <a:bodyPr wrap="square" rtlCol="0">
            <a:spAutoFit/>
          </a:bodyPr>
          <a:lstStyle/>
          <a:p>
            <a:pPr algn="ctr"/>
            <a:r>
              <a:rPr lang="zh-CN" altLang="en-US" sz="2800" b="1" dirty="0">
                <a:solidFill>
                  <a:srgbClr val="FF0000"/>
                </a:solidFill>
                <a:latin typeface="+mn-ea"/>
                <a:ea typeface="+mn-ea"/>
              </a:rPr>
              <a:t>√</a:t>
            </a:r>
          </a:p>
        </p:txBody>
      </p:sp>
      <p:sp>
        <p:nvSpPr>
          <p:cNvPr id="14" name="TextBox 13"/>
          <p:cNvSpPr txBox="1"/>
          <p:nvPr/>
        </p:nvSpPr>
        <p:spPr>
          <a:xfrm>
            <a:off x="6679352" y="5642084"/>
            <a:ext cx="504056" cy="523220"/>
          </a:xfrm>
          <a:prstGeom prst="rect">
            <a:avLst/>
          </a:prstGeom>
          <a:noFill/>
        </p:spPr>
        <p:txBody>
          <a:bodyPr wrap="square" rtlCol="0">
            <a:spAutoFit/>
          </a:bodyPr>
          <a:lstStyle/>
          <a:p>
            <a:pPr algn="ctr"/>
            <a:r>
              <a:rPr lang="en-US" altLang="zh-CN" sz="2800" b="1" dirty="0" smtClean="0">
                <a:solidFill>
                  <a:srgbClr val="FF0000"/>
                </a:solidFill>
                <a:latin typeface="+mj-lt"/>
                <a:ea typeface="+mj-ea"/>
              </a:rPr>
              <a:t>×</a:t>
            </a:r>
            <a:endParaRPr lang="zh-CN" altLang="en-US" sz="2800" b="1" dirty="0">
              <a:solidFill>
                <a:srgbClr val="FF0000"/>
              </a:solidFill>
              <a:latin typeface="+mj-lt"/>
              <a:ea typeface="+mj-ea"/>
            </a:endParaRPr>
          </a:p>
        </p:txBody>
      </p:sp>
      <p:sp>
        <p:nvSpPr>
          <p:cNvPr id="15" name="TextBox 14"/>
          <p:cNvSpPr txBox="1"/>
          <p:nvPr/>
        </p:nvSpPr>
        <p:spPr>
          <a:xfrm>
            <a:off x="4139382" y="6146140"/>
            <a:ext cx="504056" cy="523220"/>
          </a:xfrm>
          <a:prstGeom prst="rect">
            <a:avLst/>
          </a:prstGeom>
          <a:noFill/>
        </p:spPr>
        <p:txBody>
          <a:bodyPr wrap="square" rtlCol="0">
            <a:spAutoFit/>
          </a:bodyPr>
          <a:lstStyle/>
          <a:p>
            <a:pPr algn="ctr"/>
            <a:r>
              <a:rPr lang="en-US" altLang="zh-CN" sz="2800" b="1" dirty="0" smtClean="0">
                <a:solidFill>
                  <a:srgbClr val="FF0000"/>
                </a:solidFill>
                <a:latin typeface="+mj-lt"/>
                <a:ea typeface="+mj-ea"/>
              </a:rPr>
              <a:t>×</a:t>
            </a:r>
            <a:endParaRPr lang="zh-CN" altLang="en-US" sz="2800" b="1" dirty="0">
              <a:solidFill>
                <a:srgbClr val="FF0000"/>
              </a:solidFill>
              <a:latin typeface="+mj-lt"/>
              <a:ea typeface="+mj-ea"/>
            </a:endParaRPr>
          </a:p>
        </p:txBody>
      </p:sp>
      <p:sp>
        <p:nvSpPr>
          <p:cNvPr id="16" name="TextBox 15"/>
          <p:cNvSpPr txBox="1"/>
          <p:nvPr/>
        </p:nvSpPr>
        <p:spPr>
          <a:xfrm>
            <a:off x="6660232" y="6093296"/>
            <a:ext cx="504056" cy="523220"/>
          </a:xfrm>
          <a:prstGeom prst="rect">
            <a:avLst/>
          </a:prstGeom>
          <a:noFill/>
        </p:spPr>
        <p:txBody>
          <a:bodyPr wrap="square" rtlCol="0">
            <a:spAutoFit/>
          </a:bodyPr>
          <a:lstStyle/>
          <a:p>
            <a:pPr algn="ctr"/>
            <a:r>
              <a:rPr lang="zh-CN" altLang="en-US" sz="2800" b="1" dirty="0">
                <a:solidFill>
                  <a:srgbClr val="FF0000"/>
                </a:solidFill>
                <a:latin typeface="+mn-ea"/>
                <a:ea typeface="+mn-ea"/>
              </a:rPr>
              <a:t>√</a:t>
            </a:r>
          </a:p>
        </p:txBody>
      </p:sp>
    </p:spTree>
    <p:extLst>
      <p:ext uri="{BB962C8B-B14F-4D97-AF65-F5344CB8AC3E}">
        <p14:creationId xmlns:p14="http://schemas.microsoft.com/office/powerpoint/2010/main" val="1312581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Lst>
  </p:timing>
</p:sld>
</file>

<file path=ppt/theme/theme1.xml><?xml version="1.0" encoding="utf-8"?>
<a:theme xmlns:a="http://schemas.openxmlformats.org/drawingml/2006/main" name="主题1">
  <a:themeElements>
    <a:clrScheme name="Office">
      <a:dk1>
        <a:sysClr val="windowText" lastClr="000000"/>
      </a:dk1>
      <a:lt1>
        <a:sysClr val="window" lastClr="C7EDCC"/>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C7EDCC"/>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主题1</Template>
  <TotalTime>918</TotalTime>
  <Words>279</Words>
  <Application>Microsoft Office PowerPoint</Application>
  <PresentationFormat>全屏显示(4:3)</PresentationFormat>
  <Paragraphs>57</Paragraphs>
  <Slides>12</Slides>
  <Notes>1</Notes>
  <HiddenSlides>0</HiddenSlides>
  <MMClips>0</MMClips>
  <ScaleCrop>false</ScaleCrop>
  <HeadingPairs>
    <vt:vector size="4" baseType="variant">
      <vt:variant>
        <vt:lpstr>主题</vt:lpstr>
      </vt:variant>
      <vt:variant>
        <vt:i4>1</vt:i4>
      </vt:variant>
      <vt:variant>
        <vt:lpstr>幻灯片标题</vt:lpstr>
      </vt:variant>
      <vt:variant>
        <vt:i4>12</vt:i4>
      </vt:variant>
    </vt:vector>
  </HeadingPairs>
  <TitlesOfParts>
    <vt:vector size="13" baseType="lpstr">
      <vt:lpstr>主题1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1A1 OUR SENSES</dc:title>
  <dc:creator>FLTRP</dc:creator>
  <cp:lastModifiedBy>FLTRP</cp:lastModifiedBy>
  <cp:revision>88</cp:revision>
  <dcterms:created xsi:type="dcterms:W3CDTF">2015-03-12T07:16:30Z</dcterms:created>
  <dcterms:modified xsi:type="dcterms:W3CDTF">2017-11-06T03:01:05Z</dcterms:modified>
</cp:coreProperties>
</file>