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7"/>
  </p:handoutMasterIdLst>
  <p:sldIdLst>
    <p:sldId id="256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71" r:id="rId12"/>
    <p:sldId id="265" r:id="rId13"/>
    <p:sldId id="267" r:id="rId14"/>
    <p:sldId id="270" r:id="rId15"/>
    <p:sldId id="268" r:id="rId16"/>
  </p:sldIdLst>
  <p:sldSz cx="9144000" cy="6858000" type="screen4x3"/>
  <p:notesSz cx="6807200" cy="993933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  <a:srgbClr val="FF3399"/>
    <a:srgbClr val="FF9966"/>
    <a:srgbClr val="E46C0A"/>
    <a:srgbClr val="C1A97D"/>
    <a:srgbClr val="FFC000"/>
    <a:srgbClr val="00B0F0"/>
    <a:srgbClr val="F8FC42"/>
    <a:srgbClr val="FFF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722" y="-96"/>
      </p:cViewPr>
      <p:guideLst>
        <p:guide orient="horz" pos="2160"/>
        <p:guide pos="29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33F99CE-E3B2-4A01-98B0-A9189EE4A95D}" type="datetimeFigureOut">
              <a:rPr lang="zh-CN" altLang="en-US">
                <a:latin typeface="Calibri" panose="020F0502020204030204" pitchFamily="34" charset="0"/>
              </a:rPr>
              <a:t>2017-11-6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ED76A69-9428-4E41-BB39-23D56C970E45}" type="slidenum">
              <a:rPr lang="zh-CN" altLang="en-US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786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课程资源-教案+课件\课件\单元背景色图片\SB 3B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" t="2083" r="4539" b="455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Documents and Settings\zhoushaozhen\桌面\图片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0"/>
            <a:ext cx="900783" cy="101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:\课程资源-教案+课件\1A\麦米透明标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40" b="27303"/>
          <a:stretch>
            <a:fillRect/>
          </a:stretch>
        </p:blipFill>
        <p:spPr bwMode="auto">
          <a:xfrm>
            <a:off x="7884368" y="142875"/>
            <a:ext cx="1281857" cy="55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9B065-48F7-4F33-85D3-8A6D0C56B735}" type="datetimeFigureOut">
              <a:rPr lang="zh-CN" altLang="en-US"/>
              <a:t>2017-11-6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958A7-1091-474D-9C46-183023706D12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71400"/>
            <a:ext cx="2377244" cy="123129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8D5E442-0587-4578-B597-B91DEF8E8404}" type="datetimeFigureOut">
              <a:rPr lang="zh-CN" altLang="en-US"/>
              <a:t>2017-11-6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A7407F5-9015-44C3-83C2-9C859DB2194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0.wdp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2.wdp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5.wdp"/><Relationship Id="rId3" Type="http://schemas.microsoft.com/office/2007/relationships/hdphoto" Target="../media/hdphoto23.wdp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microsoft.com/office/2007/relationships/hdphoto" Target="../media/hdphoto24.wdp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12.wdp"/><Relationship Id="rId18" Type="http://schemas.openxmlformats.org/officeDocument/2006/relationships/image" Target="../media/image22.png"/><Relationship Id="rId3" Type="http://schemas.microsoft.com/office/2007/relationships/hdphoto" Target="../media/hdphoto7.wdp"/><Relationship Id="rId21" Type="http://schemas.microsoft.com/office/2007/relationships/hdphoto" Target="../media/hdphoto15.wdp"/><Relationship Id="rId7" Type="http://schemas.microsoft.com/office/2007/relationships/hdphoto" Target="../media/hdphoto9.wdp"/><Relationship Id="rId12" Type="http://schemas.openxmlformats.org/officeDocument/2006/relationships/image" Target="../media/image18.png"/><Relationship Id="rId17" Type="http://schemas.microsoft.com/office/2007/relationships/hdphoto" Target="../media/hdphoto13.wdp"/><Relationship Id="rId2" Type="http://schemas.openxmlformats.org/officeDocument/2006/relationships/image" Target="../media/image13.png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5" Type="http://schemas.openxmlformats.org/officeDocument/2006/relationships/image" Target="../media/image20.png"/><Relationship Id="rId23" Type="http://schemas.microsoft.com/office/2007/relationships/hdphoto" Target="../media/hdphoto16.wdp"/><Relationship Id="rId10" Type="http://schemas.openxmlformats.org/officeDocument/2006/relationships/image" Target="../media/image17.png"/><Relationship Id="rId19" Type="http://schemas.microsoft.com/office/2007/relationships/hdphoto" Target="../media/hdphoto14.wdp"/><Relationship Id="rId4" Type="http://schemas.openxmlformats.org/officeDocument/2006/relationships/image" Target="../media/image14.png"/><Relationship Id="rId9" Type="http://schemas.microsoft.com/office/2007/relationships/hdphoto" Target="../media/hdphoto10.wdp"/><Relationship Id="rId14" Type="http://schemas.openxmlformats.org/officeDocument/2006/relationships/image" Target="../media/image19.png"/><Relationship Id="rId22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microsoft.com/office/2007/relationships/hdphoto" Target="../media/hdphoto18.wdp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906" b="88111" l="240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1" t="27268" r="-1340" b="11858"/>
          <a:stretch>
            <a:fillRect/>
          </a:stretch>
        </p:blipFill>
        <p:spPr bwMode="auto">
          <a:xfrm>
            <a:off x="3995936" y="1350463"/>
            <a:ext cx="5256584" cy="560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473637" y="908720"/>
            <a:ext cx="355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b="1" spc="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</a:t>
            </a:r>
            <a:r>
              <a:rPr lang="en-US" altLang="zh-CN" sz="6600" b="1" spc="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NIT </a:t>
            </a:r>
            <a:r>
              <a:rPr lang="en-US" altLang="zh-CN" sz="6600" b="1" spc="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endParaRPr lang="en-US" altLang="zh-CN" sz="6600" b="1" spc="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6600" b="1" spc="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6600" b="1" spc="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spc="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5" name="矩形 4"/>
          <p:cNvSpPr/>
          <p:nvPr/>
        </p:nvSpPr>
        <p:spPr>
          <a:xfrm>
            <a:off x="-684584" y="2198474"/>
            <a:ext cx="583264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8800" b="1" spc="300" dirty="0" smtClean="0">
                <a:ln w="1143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宋体" panose="02010600030101010101" pitchFamily="2" charset="-122"/>
              </a:rPr>
              <a:t>M</a:t>
            </a:r>
            <a:r>
              <a:rPr lang="en-US" altLang="zh-CN" sz="7200" b="1" spc="300" dirty="0" smtClean="0">
                <a:ln w="1143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宋体" panose="02010600030101010101" pitchFamily="2" charset="-122"/>
              </a:rPr>
              <a:t>AGNETS</a:t>
            </a:r>
            <a:endParaRPr lang="zh-CN" altLang="en-US" sz="7200" b="1" spc="300" dirty="0">
              <a:ln w="11430" cmpd="sng">
                <a:solidFill>
                  <a:srgbClr val="00B0F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97719" y="4181317"/>
            <a:ext cx="11240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spc="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磁铁</a:t>
            </a:r>
            <a:endParaRPr lang="en-US" altLang="zh-CN" sz="3600" b="1" spc="50" dirty="0">
              <a:ln w="1143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683569" y="1458869"/>
            <a:ext cx="7391640" cy="3202131"/>
            <a:chOff x="1460290" y="4221088"/>
            <a:chExt cx="6173188" cy="2448272"/>
          </a:xfrm>
        </p:grpSpPr>
        <p:sp>
          <p:nvSpPr>
            <p:cNvPr id="17" name="圆角矩形 16"/>
            <p:cNvSpPr/>
            <p:nvPr/>
          </p:nvSpPr>
          <p:spPr>
            <a:xfrm>
              <a:off x="1619672" y="4221088"/>
              <a:ext cx="6013806" cy="24482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460290" y="4399762"/>
              <a:ext cx="5994578" cy="2075584"/>
              <a:chOff x="-6083788" y="5362705"/>
              <a:chExt cx="5994578" cy="2075584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9647" r="887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083788" y="5362705"/>
                <a:ext cx="3367731" cy="2075584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-2851875" y="5589234"/>
                <a:ext cx="2762665" cy="1717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 smtClean="0">
                    <a:latin typeface="Calibri" panose="020F0502020204030204" pitchFamily="34" charset="0"/>
                  </a:rPr>
                  <a:t>Take turns to fish. How many fish did you catch? Write it down.</a:t>
                </a:r>
              </a:p>
              <a:p>
                <a:r>
                  <a:rPr lang="en-US" altLang="zh-CN" sz="2800" b="1" dirty="0" smtClean="0">
                    <a:latin typeface="Calibri" panose="020F0502020204030204" pitchFamily="34" charset="0"/>
                  </a:rPr>
                  <a:t>_________</a:t>
                </a:r>
                <a:endParaRPr lang="zh-CN" altLang="en-US" sz="2800" b="1" dirty="0"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20" name="直接连接符 19"/>
            <p:cNvCxnSpPr/>
            <p:nvPr/>
          </p:nvCxnSpPr>
          <p:spPr>
            <a:xfrm flipV="1">
              <a:off x="4589433" y="4221088"/>
              <a:ext cx="0" cy="2448272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1763688" y="4671034"/>
            <a:ext cx="4824538" cy="2186965"/>
            <a:chOff x="4652009" y="5229200"/>
            <a:chExt cx="4127606" cy="1728192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20" b="93687" l="9936" r="897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009" y="5229200"/>
              <a:ext cx="1360151" cy="1728192"/>
            </a:xfrm>
            <a:prstGeom prst="rect">
              <a:avLst/>
            </a:prstGeom>
          </p:spPr>
        </p:pic>
        <p:grpSp>
          <p:nvGrpSpPr>
            <p:cNvPr id="24" name="组合 23"/>
            <p:cNvGrpSpPr/>
            <p:nvPr/>
          </p:nvGrpSpPr>
          <p:grpSpPr>
            <a:xfrm>
              <a:off x="6181481" y="5519829"/>
              <a:ext cx="2598134" cy="776374"/>
              <a:chOff x="524678" y="2291354"/>
              <a:chExt cx="1850499" cy="1259733"/>
            </a:xfrm>
          </p:grpSpPr>
          <p:sp>
            <p:nvSpPr>
              <p:cNvPr id="25" name="椭圆形标注 24"/>
              <p:cNvSpPr/>
              <p:nvPr/>
            </p:nvSpPr>
            <p:spPr>
              <a:xfrm>
                <a:off x="524678" y="2291354"/>
                <a:ext cx="1850499" cy="1259733"/>
              </a:xfrm>
              <a:prstGeom prst="wedgeEllipseCallout">
                <a:avLst>
                  <a:gd name="adj1" fmla="val -49405"/>
                  <a:gd name="adj2" fmla="val 45316"/>
                </a:avLst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84454" y="2443138"/>
                <a:ext cx="1702965" cy="907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 smtClean="0">
                    <a:latin typeface="Calibri" panose="020F0502020204030204" pitchFamily="34" charset="0"/>
                  </a:rPr>
                  <a:t>Can we play this game with plastic paperclips?</a:t>
                </a:r>
                <a:endParaRPr lang="zh-CN" altLang="en-US" sz="2000" b="1" dirty="0">
                  <a:latin typeface="Calibri" panose="020F050202020403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0540" y="2110819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sz="2800" b="1" dirty="0" smtClean="0">
                <a:latin typeface="+mn-lt"/>
              </a:rPr>
              <a:t>Magnets can attract some things without contact. Magnets can attract some metal materials.</a:t>
            </a:r>
            <a:endParaRPr lang="zh-CN" altLang="en-US" sz="2800" b="1" dirty="0">
              <a:latin typeface="+mn-lt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" t="27139" r="37190" b="49907"/>
          <a:stretch>
            <a:fillRect/>
          </a:stretch>
        </p:blipFill>
        <p:spPr bwMode="auto">
          <a:xfrm>
            <a:off x="1979712" y="620688"/>
            <a:ext cx="5262909" cy="1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111" b="90889" l="30625" r="82625">
                        <a14:foregroundMark x1="68250" y1="46889" x2="69063" y2="86111"/>
                        <a14:foregroundMark x1="53875" y1="20889" x2="54250" y2="32111"/>
                        <a14:foregroundMark x1="44875" y1="29444" x2="45313" y2="27000"/>
                        <a14:foregroundMark x1="41000" y1="34000" x2="41375" y2="34111"/>
                        <a14:foregroundMark x1="64375" y1="27556" x2="64375" y2="31222"/>
                        <a14:foregroundMark x1="68500" y1="33889" x2="68500" y2="35000"/>
                        <a14:foregroundMark x1="69250" y1="37000" x2="68938" y2="35000"/>
                        <a14:foregroundMark x1="52312" y1="26222" x2="52500" y2="23111"/>
                        <a14:foregroundMark x1="50500" y1="21111" x2="51313" y2="21889"/>
                        <a14:foregroundMark x1="50250" y1="24667" x2="51188" y2="24222"/>
                        <a14:foregroundMark x1="50500" y1="27444" x2="51500" y2="26333"/>
                        <a14:foregroundMark x1="51500" y1="18000" x2="52250" y2="19667"/>
                        <a14:foregroundMark x1="53500" y1="16556" x2="54000" y2="18889"/>
                        <a14:foregroundMark x1="55750" y1="16778" x2="55750" y2="18000"/>
                        <a14:foregroundMark x1="57875" y1="17444" x2="57438" y2="18889"/>
                        <a14:foregroundMark x1="59375" y1="19444" x2="58375" y2="20667"/>
                        <a14:foregroundMark x1="58562" y1="23444" x2="59938" y2="23111"/>
                        <a14:foregroundMark x1="57938" y1="25889" x2="58875" y2="25556"/>
                        <a14:foregroundMark x1="57625" y1="27556" x2="58313" y2="28111"/>
                        <a14:foregroundMark x1="56875" y1="28667" x2="57313" y2="29333"/>
                        <a14:foregroundMark x1="66864" y1="82927" x2="65945" y2="88850"/>
                        <a14:foregroundMark x1="39239" y1="87340" x2="38583" y2="90128"/>
                        <a14:foregroundMark x1="43635" y1="87689" x2="43110" y2="89779"/>
                        <a14:foregroundMark x1="33465" y1="50523" x2="34908" y2="50174"/>
                        <a14:foregroundMark x1="40879" y1="66434" x2="43110" y2="57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30" t="14852" r="13949" b="9401"/>
          <a:stretch>
            <a:fillRect/>
          </a:stretch>
        </p:blipFill>
        <p:spPr bwMode="auto">
          <a:xfrm>
            <a:off x="6372200" y="4387179"/>
            <a:ext cx="3384376" cy="249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1187672" y="3076212"/>
            <a:ext cx="432000" cy="432000"/>
          </a:xfrm>
          <a:prstGeom prst="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2204864"/>
            <a:ext cx="9073008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+mj-lt"/>
              </a:rPr>
              <a:t>I read a book.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+mj-lt"/>
              </a:rPr>
              <a:t>I tested some materials with my magnet.</a:t>
            </a:r>
            <a:endParaRPr lang="zh-CN" altLang="en-US" sz="2800" b="1" dirty="0"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15616" y="2996952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√</a:t>
            </a:r>
            <a:endParaRPr lang="zh-CN" altLang="en-US" sz="2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111" b="90889" l="30625" r="82625">
                        <a14:foregroundMark x1="68250" y1="46889" x2="69063" y2="86111"/>
                        <a14:foregroundMark x1="53875" y1="20889" x2="54250" y2="32111"/>
                        <a14:foregroundMark x1="44875" y1="29444" x2="45313" y2="27000"/>
                        <a14:foregroundMark x1="41000" y1="34000" x2="41375" y2="34111"/>
                        <a14:foregroundMark x1="64375" y1="27556" x2="64375" y2="31222"/>
                        <a14:foregroundMark x1="68500" y1="33889" x2="68500" y2="35000"/>
                        <a14:foregroundMark x1="69250" y1="37000" x2="68938" y2="35000"/>
                        <a14:foregroundMark x1="52312" y1="26222" x2="52500" y2="23111"/>
                        <a14:foregroundMark x1="50500" y1="21111" x2="51313" y2="21889"/>
                        <a14:foregroundMark x1="50250" y1="24667" x2="51188" y2="24222"/>
                        <a14:foregroundMark x1="50500" y1="27444" x2="51500" y2="26333"/>
                        <a14:foregroundMark x1="51500" y1="18000" x2="52250" y2="19667"/>
                        <a14:foregroundMark x1="53500" y1="16556" x2="54000" y2="18889"/>
                        <a14:foregroundMark x1="55750" y1="16778" x2="55750" y2="18000"/>
                        <a14:foregroundMark x1="57875" y1="17444" x2="57438" y2="18889"/>
                        <a14:foregroundMark x1="59375" y1="19444" x2="58375" y2="20667"/>
                        <a14:foregroundMark x1="58562" y1="23444" x2="59938" y2="23111"/>
                        <a14:foregroundMark x1="57938" y1="25889" x2="58875" y2="25556"/>
                        <a14:foregroundMark x1="57625" y1="27556" x2="58313" y2="28111"/>
                        <a14:foregroundMark x1="56875" y1="28667" x2="57313" y2="29333"/>
                        <a14:foregroundMark x1="66864" y1="82927" x2="65945" y2="88850"/>
                        <a14:foregroundMark x1="39239" y1="87340" x2="38583" y2="90128"/>
                        <a14:foregroundMark x1="43635" y1="87689" x2="43110" y2="89779"/>
                        <a14:foregroundMark x1="33465" y1="50523" x2="34908" y2="50174"/>
                        <a14:foregroundMark x1="40879" y1="66434" x2="43110" y2="57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30" t="14852" r="13949" b="9401"/>
          <a:stretch>
            <a:fillRect/>
          </a:stretch>
        </p:blipFill>
        <p:spPr bwMode="auto">
          <a:xfrm>
            <a:off x="6372200" y="4387179"/>
            <a:ext cx="3384376" cy="249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1"/>
          <p:cNvSpPr/>
          <p:nvPr/>
        </p:nvSpPr>
        <p:spPr bwMode="auto">
          <a:xfrm>
            <a:off x="1187672" y="2431954"/>
            <a:ext cx="432000" cy="432000"/>
          </a:xfrm>
          <a:prstGeom prst="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480" l="0" r="100000">
                        <a14:foregroundMark x1="7404" y1="44633" x2="20588" y2="54237"/>
                        <a14:foregroundMark x1="37830" y1="43503" x2="38742" y2="52542"/>
                        <a14:foregroundMark x1="91684" y1="59887" x2="95639" y2="627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491" y="908720"/>
            <a:ext cx="4739439" cy="850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2" b="92875" l="0" r="896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" y="2636912"/>
            <a:ext cx="3655844" cy="3501008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77" b="97312" l="9524" r="89947">
                        <a14:foregroundMark x1="50794" y1="25806" x2="56614" y2="36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489" y="4941169"/>
            <a:ext cx="2018558" cy="198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2928" y="1278236"/>
            <a:ext cx="85341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alibri" panose="020F0502020204030204" pitchFamily="34" charset="0"/>
              </a:rPr>
              <a:t>Can a magnet attract keys through a piece of paper? What about two or more? Draw your results.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pic>
        <p:nvPicPr>
          <p:cNvPr id="7" name="Picture 4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7" t="32675" r="22913" b="47694"/>
          <a:stretch>
            <a:fillRect/>
          </a:stretch>
        </p:blipFill>
        <p:spPr bwMode="auto">
          <a:xfrm>
            <a:off x="1835696" y="283398"/>
            <a:ext cx="5678793" cy="99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778" b="90222" l="35813" r="80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74" t="20476" r="19206" b="8530"/>
          <a:stretch/>
        </p:blipFill>
        <p:spPr bwMode="auto">
          <a:xfrm>
            <a:off x="3203848" y="2232343"/>
            <a:ext cx="4804450" cy="412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33963" y="2420888"/>
            <a:ext cx="5519460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96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anose="020F0502020204030204" pitchFamily="34" charset="0"/>
              </a:rPr>
              <a:t>Workbook</a:t>
            </a:r>
            <a:endParaRPr lang="zh-CN" altLang="en-US" sz="96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717117" y="3684847"/>
            <a:ext cx="1718979" cy="510778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wood</a:t>
            </a:r>
            <a:endParaRPr lang="zh-CN" altLang="en-US" sz="24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5" t="61146" r="22202" b="4937"/>
          <a:stretch>
            <a:fillRect/>
          </a:stretch>
        </p:blipFill>
        <p:spPr bwMode="auto">
          <a:xfrm>
            <a:off x="6383502" y="4293096"/>
            <a:ext cx="2076929" cy="195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6" t="61244" r="56815" b="4937"/>
          <a:stretch>
            <a:fillRect/>
          </a:stretch>
        </p:blipFill>
        <p:spPr bwMode="auto">
          <a:xfrm>
            <a:off x="3547260" y="4305646"/>
            <a:ext cx="2032851" cy="1979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0" t="15941" r="22202" b="50571"/>
          <a:stretch>
            <a:fillRect/>
          </a:stretch>
        </p:blipFill>
        <p:spPr bwMode="auto">
          <a:xfrm>
            <a:off x="640912" y="4302011"/>
            <a:ext cx="2166632" cy="198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6" t="15941" r="56512" b="49831"/>
          <a:stretch>
            <a:fillRect/>
          </a:stretch>
        </p:blipFill>
        <p:spPr bwMode="auto">
          <a:xfrm>
            <a:off x="6444209" y="1700808"/>
            <a:ext cx="1977068" cy="191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1" t="26166" r="57063" b="36917"/>
          <a:stretch>
            <a:fillRect/>
          </a:stretch>
        </p:blipFill>
        <p:spPr bwMode="auto">
          <a:xfrm>
            <a:off x="656229" y="1700808"/>
            <a:ext cx="2160104" cy="195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94289" y="980728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alibri" panose="020F0502020204030204" pitchFamily="34" charset="0"/>
              </a:rPr>
              <a:t>Which material can a magnet attract? Tick (</a:t>
            </a:r>
            <a:r>
              <a:rPr lang="zh-CN" altLang="en-US" sz="2800" b="1" dirty="0" smtClean="0">
                <a:latin typeface="+mn-ea"/>
                <a:ea typeface="+mn-ea"/>
              </a:rPr>
              <a:t>√</a:t>
            </a:r>
            <a:r>
              <a:rPr lang="en-US" altLang="zh-CN" sz="2800" b="1" dirty="0" smtClean="0">
                <a:latin typeface="Calibri" panose="020F0502020204030204" pitchFamily="34" charset="0"/>
              </a:rPr>
              <a:t>).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195736" y="5786100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√</a:t>
            </a:r>
            <a:endParaRPr lang="zh-CN" altLang="en-US" sz="28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70" t="26166" r="19013" b="36917"/>
          <a:stretch>
            <a:fillRect/>
          </a:stretch>
        </p:blipFill>
        <p:spPr bwMode="auto">
          <a:xfrm>
            <a:off x="3547261" y="1744027"/>
            <a:ext cx="2052510" cy="191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98712" y="3684847"/>
            <a:ext cx="1718979" cy="510778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copper</a:t>
            </a:r>
            <a:endParaRPr lang="zh-CN" altLang="en-US" sz="2400" dirty="0">
              <a:ln>
                <a:solidFill>
                  <a:schemeClr val="accent3">
                    <a:lumMod val="95000"/>
                  </a:schemeClr>
                </a:solidFill>
              </a:ln>
              <a:solidFill>
                <a:srgbClr val="10822E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41389" y="3638302"/>
            <a:ext cx="1718979" cy="510778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glass</a:t>
            </a:r>
            <a:endParaRPr lang="zh-CN" altLang="en-US" sz="24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2653" y="6302598"/>
            <a:ext cx="1718979" cy="510778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iron</a:t>
            </a:r>
            <a:endParaRPr lang="zh-CN" altLang="en-US" sz="24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87303" y="6309320"/>
            <a:ext cx="1718979" cy="510778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paper</a:t>
            </a:r>
            <a:endParaRPr lang="zh-CN" altLang="en-US" sz="24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36773" y="6282490"/>
            <a:ext cx="1718979" cy="510778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gold</a:t>
            </a:r>
            <a:endParaRPr lang="zh-CN" altLang="en-US" sz="24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906" b="88111" l="240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1" t="27268" r="-1340" b="11858"/>
          <a:stretch>
            <a:fillRect/>
          </a:stretch>
        </p:blipFill>
        <p:spPr bwMode="auto">
          <a:xfrm>
            <a:off x="3995936" y="1350463"/>
            <a:ext cx="5256584" cy="560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2432" y="1988840"/>
            <a:ext cx="4176464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Calibri" panose="020F0502020204030204" pitchFamily="34" charset="0"/>
              </a:rPr>
              <a:t>I can push, I can pull.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Calibri" panose="020F0502020204030204" pitchFamily="34" charset="0"/>
              </a:rPr>
              <a:t>I am a magnet.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Calibri" panose="020F0502020204030204" pitchFamily="34" charset="0"/>
              </a:rPr>
              <a:t>I repel, I attract.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Calibri" panose="020F0502020204030204" pitchFamily="34" charset="0"/>
              </a:rPr>
              <a:t>I am a magnet.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99" b="89241" l="3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3913187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4008" y="2996952"/>
            <a:ext cx="4202786" cy="1659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latin typeface="+mj-lt"/>
              </a:rPr>
              <a:t>a</a:t>
            </a:r>
            <a:r>
              <a:rPr lang="en-US" altLang="zh-CN" sz="3600" b="1" dirty="0" smtClean="0">
                <a:latin typeface="+mj-lt"/>
              </a:rPr>
              <a:t>ttract     (</a:t>
            </a:r>
            <a:r>
              <a:rPr lang="zh-CN" altLang="en-US" sz="3600" b="1" dirty="0" smtClean="0">
                <a:latin typeface="+mj-lt"/>
              </a:rPr>
              <a:t>吸引</a:t>
            </a:r>
            <a:r>
              <a:rPr lang="en-US" altLang="zh-CN" sz="3600" b="1" dirty="0" smtClean="0">
                <a:latin typeface="+mj-lt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3600" b="1" dirty="0" smtClean="0">
                <a:latin typeface="+mj-lt"/>
              </a:rPr>
              <a:t>magnet   (</a:t>
            </a:r>
            <a:r>
              <a:rPr lang="zh-CN" altLang="en-US" sz="3600" b="1" dirty="0" smtClean="0">
                <a:latin typeface="+mj-lt"/>
              </a:rPr>
              <a:t>磁铁</a:t>
            </a:r>
            <a:r>
              <a:rPr lang="en-US" altLang="zh-CN" sz="3600" b="1" dirty="0" smtClean="0">
                <a:latin typeface="+mj-lt"/>
              </a:rPr>
              <a:t>) </a:t>
            </a:r>
            <a:endParaRPr lang="zh-CN" altLang="en-US" sz="36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1069285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800" b="1" dirty="0">
                <a:latin typeface="+mj-lt"/>
              </a:rPr>
              <a:t>Lesson 1  </a:t>
            </a:r>
            <a:r>
              <a:rPr lang="en-US" altLang="zh-CN" sz="4800" b="1" dirty="0" smtClean="0">
                <a:latin typeface="+mj-lt"/>
              </a:rPr>
              <a:t>Magic </a:t>
            </a:r>
            <a:r>
              <a:rPr lang="en-US" altLang="zh-CN" sz="4800" b="1" dirty="0">
                <a:latin typeface="+mj-lt"/>
              </a:rPr>
              <a:t>M</a:t>
            </a:r>
            <a:r>
              <a:rPr lang="en-US" altLang="zh-CN" sz="4800" b="1" dirty="0" smtClean="0">
                <a:latin typeface="+mj-lt"/>
              </a:rPr>
              <a:t>agnets</a:t>
            </a:r>
            <a:endParaRPr lang="zh-CN" altLang="en-US" sz="4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971418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alibri" panose="020F0502020204030204" pitchFamily="34" charset="0"/>
              </a:rPr>
              <a:t>Where can a magnet stick?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669003" cy="4508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35496" y="1556792"/>
            <a:ext cx="2592288" cy="1133369"/>
            <a:chOff x="35496" y="1844824"/>
            <a:chExt cx="2592288" cy="1133369"/>
          </a:xfrm>
        </p:grpSpPr>
        <p:sp>
          <p:nvSpPr>
            <p:cNvPr id="6" name="椭圆形标注 5"/>
            <p:cNvSpPr/>
            <p:nvPr/>
          </p:nvSpPr>
          <p:spPr>
            <a:xfrm>
              <a:off x="35496" y="1844824"/>
              <a:ext cx="2592288" cy="1133369"/>
            </a:xfrm>
            <a:prstGeom prst="wedgeEllipseCallout">
              <a:avLst>
                <a:gd name="adj1" fmla="val 56573"/>
                <a:gd name="adj2" fmla="val 31958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1773" y="2085015"/>
              <a:ext cx="23762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latin typeface="Calibri" panose="020F0502020204030204" pitchFamily="34" charset="0"/>
                </a:rPr>
                <a:t>My magnet sticks to the door handle.</a:t>
              </a:r>
              <a:endParaRPr lang="zh-CN" altLang="en-US" sz="2000" b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766814" y="1916832"/>
            <a:ext cx="2981650" cy="1172447"/>
            <a:chOff x="5766814" y="1916832"/>
            <a:chExt cx="2981650" cy="1172447"/>
          </a:xfrm>
        </p:grpSpPr>
        <p:sp>
          <p:nvSpPr>
            <p:cNvPr id="10" name="椭圆形标注 9"/>
            <p:cNvSpPr/>
            <p:nvPr/>
          </p:nvSpPr>
          <p:spPr>
            <a:xfrm>
              <a:off x="5766814" y="1916832"/>
              <a:ext cx="2981650" cy="1172447"/>
            </a:xfrm>
            <a:prstGeom prst="wedgeEllipseCallout">
              <a:avLst>
                <a:gd name="adj1" fmla="val -27263"/>
                <a:gd name="adj2" fmla="val 81369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46619" y="2060848"/>
              <a:ext cx="25858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latin typeface="Calibri" panose="020F0502020204030204" pitchFamily="34" charset="0"/>
                </a:rPr>
                <a:t>My magnet doesn’t stick to the wooden  chair.</a:t>
              </a:r>
              <a:endParaRPr lang="zh-CN" altLang="en-US" sz="2000" b="1" dirty="0"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29" b="100000" l="0" r="100000">
                        <a14:foregroundMark x1="83640" y1="40928" x2="86605" y2="71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731" y="116633"/>
            <a:ext cx="5721605" cy="138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4499992" y="4635320"/>
            <a:ext cx="2592288" cy="1105487"/>
            <a:chOff x="-24251" y="1671605"/>
            <a:chExt cx="2592288" cy="1461750"/>
          </a:xfrm>
        </p:grpSpPr>
        <p:sp>
          <p:nvSpPr>
            <p:cNvPr id="5" name="椭圆形标注 4"/>
            <p:cNvSpPr/>
            <p:nvPr/>
          </p:nvSpPr>
          <p:spPr>
            <a:xfrm>
              <a:off x="-24251" y="1671605"/>
              <a:ext cx="2592288" cy="1451766"/>
            </a:xfrm>
            <a:prstGeom prst="wedgeEllipseCallout">
              <a:avLst>
                <a:gd name="adj1" fmla="val 59233"/>
                <a:gd name="adj2" fmla="val -45474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9195" y="1790376"/>
              <a:ext cx="2376264" cy="134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latin typeface="Calibri" panose="020F0502020204030204" pitchFamily="34" charset="0"/>
                </a:rPr>
                <a:t>Can magnets attract things without contact?</a:t>
              </a:r>
              <a:endParaRPr lang="zh-CN" altLang="en-US" sz="2000" b="1" dirty="0">
                <a:latin typeface="Calibri" panose="020F050202020403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03549" y="1340768"/>
            <a:ext cx="8316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alibri" panose="020F0502020204030204" pitchFamily="34" charset="0"/>
              </a:rPr>
              <a:t>Put a magnet under a piece of paper. Don’t touch the paper with the magnet. Can your paperclip move around the racetrack?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22" b="100000" l="0" r="97875">
                        <a14:foregroundMark x1="31655" y1="48541" x2="57159" y2="47215"/>
                        <a14:foregroundMark x1="32998" y1="45225" x2="56600" y2="43369"/>
                        <a14:foregroundMark x1="34899" y1="49469" x2="46309" y2="50796"/>
                        <a14:foregroundMark x1="36801" y1="42308" x2="60179" y2="41645"/>
                        <a14:foregroundMark x1="65324" y1="93899" x2="76957" y2="87401"/>
                        <a14:foregroundMark x1="78412" y1="95225" x2="82662" y2="91910"/>
                        <a14:foregroundMark x1="21812" y1="89655" x2="25615" y2="90981"/>
                        <a14:foregroundMark x1="9620" y1="91645" x2="13647" y2="93634"/>
                        <a14:foregroundMark x1="7494" y1="93899" x2="14541" y2="95225"/>
                        <a14:foregroundMark x1="18904" y1="93236" x2="25615" y2="94164"/>
                        <a14:foregroundMark x1="62304" y1="35544" x2="69128" y2="33289"/>
                        <a14:foregroundMark x1="62081" y1="32361" x2="64765" y2="26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7" y="2916232"/>
            <a:ext cx="4104456" cy="346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15" b="100000" l="1316" r="96711">
                        <a14:foregroundMark x1="38158" y1="27136" x2="52303" y2="29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3549723"/>
            <a:ext cx="1440160" cy="282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12" y="2636912"/>
            <a:ext cx="7308304" cy="377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1949" l="0" r="100000">
                        <a14:foregroundMark x1="86288" y1="40678" x2="87267" y2="610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1200"/>
            <a:ext cx="5400600" cy="124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41396" y="1857365"/>
            <a:ext cx="2494635" cy="928694"/>
            <a:chOff x="429384" y="1671605"/>
            <a:chExt cx="2282669" cy="1451766"/>
          </a:xfrm>
        </p:grpSpPr>
        <p:sp>
          <p:nvSpPr>
            <p:cNvPr id="5" name="椭圆形标注 4"/>
            <p:cNvSpPr/>
            <p:nvPr/>
          </p:nvSpPr>
          <p:spPr>
            <a:xfrm>
              <a:off x="444309" y="1671605"/>
              <a:ext cx="2267744" cy="1451766"/>
            </a:xfrm>
            <a:prstGeom prst="wedgeEllipseCallout">
              <a:avLst>
                <a:gd name="adj1" fmla="val 23156"/>
                <a:gd name="adj2" fmla="val 61502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9384" y="1879853"/>
              <a:ext cx="2201655" cy="1106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latin typeface="Calibri" panose="020F0502020204030204" pitchFamily="34" charset="0"/>
                </a:rPr>
                <a:t>I think the magnet can attract iron.</a:t>
              </a:r>
              <a:endParaRPr lang="zh-CN" altLang="en-US" sz="2000" b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796136" y="2042333"/>
            <a:ext cx="2069975" cy="629382"/>
            <a:chOff x="444309" y="2097309"/>
            <a:chExt cx="2069975" cy="1026062"/>
          </a:xfrm>
        </p:grpSpPr>
        <p:sp>
          <p:nvSpPr>
            <p:cNvPr id="8" name="椭圆形标注 7"/>
            <p:cNvSpPr/>
            <p:nvPr/>
          </p:nvSpPr>
          <p:spPr>
            <a:xfrm>
              <a:off x="444309" y="2097309"/>
              <a:ext cx="2069975" cy="1026062"/>
            </a:xfrm>
            <a:prstGeom prst="wedgeEllipseCallout">
              <a:avLst>
                <a:gd name="adj1" fmla="val -48869"/>
                <a:gd name="adj2" fmla="val 55401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8325" y="2244886"/>
              <a:ext cx="1872207" cy="652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latin typeface="Calibri" panose="020F0502020204030204" pitchFamily="34" charset="0"/>
                </a:rPr>
                <a:t>Let’s find out.</a:t>
              </a:r>
              <a:endParaRPr lang="zh-CN" altLang="en-US" sz="2000" b="1" dirty="0">
                <a:latin typeface="Calibri" panose="020F050202020403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77825" y="999490"/>
            <a:ext cx="8803005" cy="948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alibri" panose="020F0502020204030204" pitchFamily="34" charset="0"/>
              </a:rPr>
              <a:t>Which materials can the magnet attract? What do you think?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圆角矩形 34"/>
          <p:cNvSpPr/>
          <p:nvPr/>
        </p:nvSpPr>
        <p:spPr>
          <a:xfrm>
            <a:off x="251521" y="4808887"/>
            <a:ext cx="8352928" cy="1368152"/>
          </a:xfrm>
          <a:prstGeom prst="roundRect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smtClean="0">
                <a:solidFill>
                  <a:schemeClr val="tx1"/>
                </a:solidFill>
              </a:rPr>
              <a:t>I think the magnet can attract __________.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7724970" y="2063350"/>
            <a:ext cx="1368152" cy="1538136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6228184" y="2055964"/>
            <a:ext cx="1368152" cy="1538136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4716723" y="2055964"/>
            <a:ext cx="1368152" cy="1538136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3203848" y="2060848"/>
            <a:ext cx="1368152" cy="1538136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1691680" y="2043264"/>
            <a:ext cx="1368152" cy="1538136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179511" y="2043264"/>
            <a:ext cx="1368152" cy="1538136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15" b="89904" l="2564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475" y="2369964"/>
            <a:ext cx="1295400" cy="8625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132856"/>
            <a:ext cx="1226096" cy="15030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104" y="2188969"/>
            <a:ext cx="1223391" cy="11948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7193" l="1412" r="96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62" y="2195691"/>
            <a:ext cx="945773" cy="12684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6817" l="4167" r="96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04" y="2266795"/>
            <a:ext cx="1007368" cy="12183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11" y="2148219"/>
            <a:ext cx="1059101" cy="1589897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192248" y="3608355"/>
            <a:ext cx="1296000" cy="576064"/>
          </a:xfrm>
          <a:prstGeom prst="roundRect">
            <a:avLst/>
          </a:prstGeom>
          <a:solidFill>
            <a:srgbClr val="0070C0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1691680" y="3617803"/>
            <a:ext cx="1296000" cy="576064"/>
          </a:xfrm>
          <a:prstGeom prst="roundRect">
            <a:avLst/>
          </a:prstGeom>
          <a:solidFill>
            <a:srgbClr val="0070C0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3203848" y="3635906"/>
            <a:ext cx="1296000" cy="576064"/>
          </a:xfrm>
          <a:prstGeom prst="roundRect">
            <a:avLst/>
          </a:prstGeom>
          <a:solidFill>
            <a:srgbClr val="0070C0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>
            <a:off x="4731427" y="3608355"/>
            <a:ext cx="1296000" cy="576064"/>
          </a:xfrm>
          <a:prstGeom prst="roundRect">
            <a:avLst/>
          </a:prstGeom>
          <a:solidFill>
            <a:srgbClr val="0070C0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6228184" y="3635906"/>
            <a:ext cx="1424634" cy="576064"/>
          </a:xfrm>
          <a:prstGeom prst="roundRect">
            <a:avLst/>
          </a:prstGeom>
          <a:solidFill>
            <a:srgbClr val="0070C0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7886518" y="3645024"/>
            <a:ext cx="1149977" cy="576064"/>
          </a:xfrm>
          <a:prstGeom prst="roundRect">
            <a:avLst/>
          </a:prstGeom>
          <a:solidFill>
            <a:srgbClr val="0070C0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251521" y="3645024"/>
            <a:ext cx="1872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plastic</a:t>
            </a:r>
            <a:endParaRPr lang="zh-CN" alt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07705" y="3645024"/>
            <a:ext cx="1872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wood</a:t>
            </a:r>
            <a:endParaRPr lang="zh-CN" alt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19873" y="3645024"/>
            <a:ext cx="1872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paper</a:t>
            </a:r>
            <a:endParaRPr lang="zh-CN" alt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04048" y="3687415"/>
            <a:ext cx="1872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iron</a:t>
            </a:r>
            <a:endParaRPr lang="zh-CN" alt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56176" y="3687415"/>
            <a:ext cx="1872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aluminium</a:t>
            </a:r>
            <a:endParaRPr lang="zh-CN" alt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84368" y="3671093"/>
            <a:ext cx="1872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copper</a:t>
            </a:r>
            <a:endParaRPr lang="zh-CN" alt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67" y="2132856"/>
            <a:ext cx="393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980" y="2132856"/>
            <a:ext cx="520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696" b="86957" l="38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69356"/>
            <a:ext cx="33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660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72578"/>
            <a:ext cx="520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521" y="1916832"/>
            <a:ext cx="76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467544" y="908720"/>
            <a:ext cx="791179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alibri" panose="020F0502020204030204" pitchFamily="34" charset="0"/>
              </a:rPr>
              <a:t>Write the numbers.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7175" y="5210036"/>
            <a:ext cx="1296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+mj-lt"/>
              </a:rPr>
              <a:t>4</a:t>
            </a:r>
            <a:endParaRPr lang="zh-CN" altLang="en-US" sz="28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27563" y="3079702"/>
            <a:ext cx="8352928" cy="1368152"/>
          </a:xfrm>
          <a:prstGeom prst="roundRect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smtClean="0">
                <a:solidFill>
                  <a:schemeClr val="tx1"/>
                </a:solidFill>
              </a:rPr>
              <a:t>The magnet can attract ________________.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130" y="1589891"/>
            <a:ext cx="7911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alibri" panose="020F0502020204030204" pitchFamily="34" charset="0"/>
              </a:rPr>
              <a:t>Use the magnet to attract the materials. What did you find? Write the numbers.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3447414"/>
            <a:ext cx="1872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4</a:t>
            </a:r>
            <a:endParaRPr lang="zh-CN" altLang="en-US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圆角矩形 23"/>
          <p:cNvSpPr/>
          <p:nvPr/>
        </p:nvSpPr>
        <p:spPr>
          <a:xfrm>
            <a:off x="1551774" y="4126016"/>
            <a:ext cx="6013806" cy="24482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1507974" y="1412776"/>
            <a:ext cx="6057606" cy="25528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5" b="89969" l="9882" r="100000">
                        <a14:foregroundMark x1="33176" y1="15674" x2="32941" y2="66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317" y="1380192"/>
            <a:ext cx="2091619" cy="27688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69781" y="2093947"/>
            <a:ext cx="3143968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alibri" panose="020F0502020204030204" pitchFamily="34" charset="0"/>
              </a:rPr>
              <a:t>Make a magnetic fishing rod.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691680" y="3965640"/>
            <a:ext cx="6965396" cy="3103771"/>
            <a:chOff x="9314330" y="4537495"/>
            <a:chExt cx="6965396" cy="310377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66118" y1="66784" x2="66118" y2="66784"/>
                          <a14:foregroundMark x1="60941" y1="63251" x2="60941" y2="632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8586" y="4537495"/>
              <a:ext cx="4661140" cy="310377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314330" y="5014066"/>
              <a:ext cx="2877772" cy="18158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latin typeface="Calibri" panose="020F0502020204030204" pitchFamily="34" charset="0"/>
                </a:rPr>
                <a:t>Make some paper fish. Add a metal paperclip to each fish</a:t>
              </a:r>
              <a:r>
                <a:rPr lang="en-US" altLang="zh-CN" sz="2800" b="1" dirty="0">
                  <a:latin typeface="Calibri" panose="020F0502020204030204" pitchFamily="34" charset="0"/>
                </a:rPr>
                <a:t>.</a:t>
              </a:r>
              <a:endParaRPr lang="zh-CN" altLang="en-US" sz="2800" b="1" dirty="0">
                <a:latin typeface="Calibri" panose="020F0502020204030204" pitchFamily="34" charset="0"/>
              </a:endParaRPr>
            </a:p>
          </p:txBody>
        </p:sp>
      </p:grpSp>
      <p:cxnSp>
        <p:nvCxnSpPr>
          <p:cNvPr id="19" name="直接连接符 18"/>
          <p:cNvCxnSpPr>
            <a:stCxn id="6" idx="2"/>
          </p:cNvCxnSpPr>
          <p:nvPr/>
        </p:nvCxnSpPr>
        <p:spPr>
          <a:xfrm flipH="1" flipV="1">
            <a:off x="4514877" y="1412776"/>
            <a:ext cx="21900" cy="255286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4518714" y="4126016"/>
            <a:ext cx="0" cy="244827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5" t="38211" r="6393" b="22131"/>
          <a:stretch>
            <a:fillRect/>
          </a:stretch>
        </p:blipFill>
        <p:spPr bwMode="auto">
          <a:xfrm>
            <a:off x="1970088" y="6250"/>
            <a:ext cx="4546600" cy="140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S 1A 模板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276</Words>
  <Application>Microsoft Office PowerPoint</Application>
  <PresentationFormat>全屏显示(4:3)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LUS 1A 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1A1 OUR SENSES</dc:title>
  <dc:creator>FLTRP</dc:creator>
  <cp:lastModifiedBy>FLTRP</cp:lastModifiedBy>
  <cp:revision>179</cp:revision>
  <cp:lastPrinted>2015-04-01T02:30:00Z</cp:lastPrinted>
  <dcterms:created xsi:type="dcterms:W3CDTF">2015-03-12T07:16:00Z</dcterms:created>
  <dcterms:modified xsi:type="dcterms:W3CDTF">2017-11-06T05:44:48Z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