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65" r:id="rId2"/>
    <p:sldId id="258" r:id="rId3"/>
    <p:sldId id="259" r:id="rId4"/>
    <p:sldId id="260" r:id="rId5"/>
    <p:sldId id="266" r:id="rId6"/>
    <p:sldId id="264" r:id="rId7"/>
    <p:sldId id="261" r:id="rId8"/>
  </p:sldIdLst>
  <p:sldSz cx="9144000" cy="6858000" type="screen4x3"/>
  <p:notesSz cx="6807200" cy="9939338"/>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6600"/>
    <a:srgbClr val="F8FC42"/>
    <a:srgbClr val="FFF915"/>
    <a:srgbClr val="EEE800"/>
    <a:srgbClr val="FFF905"/>
    <a:srgbClr val="FAF400"/>
    <a:srgbClr val="F8F200"/>
    <a:srgbClr val="FFFF00"/>
    <a:srgbClr val="DED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21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ea typeface="宋体" charset="-122"/>
              </a:defRPr>
            </a:lvl1pPr>
          </a:lstStyle>
          <a:p>
            <a:pPr>
              <a:defRPr/>
            </a:pPr>
            <a:endParaRPr lang="zh-CN" altLang="en-US" dirty="0">
              <a:latin typeface="Calibri" pitchFamily="34" charset="0"/>
            </a:endParaRPr>
          </a:p>
        </p:txBody>
      </p:sp>
      <p:sp>
        <p:nvSpPr>
          <p:cNvPr id="3" name="日期占位符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ea typeface="宋体" charset="-122"/>
              </a:defRPr>
            </a:lvl1pPr>
          </a:lstStyle>
          <a:p>
            <a:pPr>
              <a:defRPr/>
            </a:pPr>
            <a:fld id="{333F99CE-E3B2-4A01-98B0-A9189EE4A95D}" type="datetimeFigureOut">
              <a:rPr lang="zh-CN" altLang="en-US">
                <a:latin typeface="Calibri" pitchFamily="34" charset="0"/>
              </a:rPr>
              <a:pPr>
                <a:defRPr/>
              </a:pPr>
              <a:t>2017-11-7</a:t>
            </a:fld>
            <a:endParaRPr lang="zh-CN" altLang="en-US" dirty="0">
              <a:latin typeface="Calibri" pitchFamily="34" charset="0"/>
            </a:endParaRPr>
          </a:p>
        </p:txBody>
      </p:sp>
      <p:sp>
        <p:nvSpPr>
          <p:cNvPr id="4" name="页脚占位符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ea typeface="宋体" charset="-122"/>
              </a:defRPr>
            </a:lvl1pPr>
          </a:lstStyle>
          <a:p>
            <a:pPr>
              <a:defRPr/>
            </a:pPr>
            <a:endParaRPr lang="zh-CN" altLang="en-US" dirty="0">
              <a:latin typeface="Calibri" pitchFamily="34" charset="0"/>
            </a:endParaRPr>
          </a:p>
        </p:txBody>
      </p:sp>
      <p:sp>
        <p:nvSpPr>
          <p:cNvPr id="5" name="灯片编号占位符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ea typeface="宋体" charset="-122"/>
              </a:defRPr>
            </a:lvl1pPr>
          </a:lstStyle>
          <a:p>
            <a:pPr>
              <a:defRPr/>
            </a:pPr>
            <a:fld id="{7ED76A69-9428-4E41-BB39-23D56C970E45}" type="slidenum">
              <a:rPr lang="zh-CN" altLang="en-US">
                <a:latin typeface="Calibri" pitchFamily="34" charset="0"/>
              </a:rPr>
              <a:pPr>
                <a:defRPr/>
              </a:pPr>
              <a:t>‹#›</a:t>
            </a:fld>
            <a:endParaRPr lang="zh-CN" altLang="en-US" dirty="0">
              <a:latin typeface="Calibri" pitchFamily="34" charset="0"/>
            </a:endParaRPr>
          </a:p>
        </p:txBody>
      </p:sp>
    </p:spTree>
    <p:extLst>
      <p:ext uri="{BB962C8B-B14F-4D97-AF65-F5344CB8AC3E}">
        <p14:creationId xmlns:p14="http://schemas.microsoft.com/office/powerpoint/2010/main" val="30876248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Picture 2" descr="F:\课程资源-教案+课件\课件\单元背景色图片\SB 3B3.jpg"/>
          <p:cNvPicPr>
            <a:picLocks noChangeAspect="1" noChangeArrowheads="1"/>
          </p:cNvPicPr>
          <p:nvPr userDrawn="1"/>
        </p:nvPicPr>
        <p:blipFill>
          <a:blip r:embed="rId2">
            <a:extLst>
              <a:ext uri="{28A0092B-C50C-407E-A947-70E740481C1C}">
                <a14:useLocalDpi xmlns:a14="http://schemas.microsoft.com/office/drawing/2010/main" val="0"/>
              </a:ext>
            </a:extLst>
          </a:blip>
          <a:srcRect l="3250" t="2083" r="4539" b="4552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Documents and Settings\zhoushaozhen\桌面\图片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2280" y="38147"/>
            <a:ext cx="828775" cy="93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课程资源-教案+课件\1A\麦米透明标.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440" b="27303"/>
          <a:stretch>
            <a:fillRect/>
          </a:stretch>
        </p:blipFill>
        <p:spPr bwMode="auto">
          <a:xfrm>
            <a:off x="7884368" y="142875"/>
            <a:ext cx="1281858" cy="55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日期占位符 3"/>
          <p:cNvSpPr>
            <a:spLocks noGrp="1"/>
          </p:cNvSpPr>
          <p:nvPr>
            <p:ph type="dt" sz="half" idx="10"/>
          </p:nvPr>
        </p:nvSpPr>
        <p:spPr/>
        <p:txBody>
          <a:bodyPr/>
          <a:lstStyle>
            <a:lvl1pPr>
              <a:defRPr/>
            </a:lvl1pPr>
          </a:lstStyle>
          <a:p>
            <a:pPr>
              <a:defRPr/>
            </a:pPr>
            <a:fld id="{A159B065-48F7-4F33-85D3-8A6D0C56B735}" type="datetimeFigureOut">
              <a:rPr lang="zh-CN" altLang="en-US"/>
              <a:pPr>
                <a:defRPr/>
              </a:pPr>
              <a:t>2017-11-7</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C29958A7-1091-474D-9C46-183023706D12}" type="slidenum">
              <a:rPr lang="zh-CN" altLang="en-US"/>
              <a:pPr>
                <a:defRPr/>
              </a:pPr>
              <a:t>‹#›</a:t>
            </a:fld>
            <a:endParaRPr lang="zh-CN" altLang="en-US"/>
          </a:p>
        </p:txBody>
      </p:sp>
      <p:pic>
        <p:nvPicPr>
          <p:cNvPr id="2050" name="Picture 2" descr="C:\Users\Administrator\Desktop\3A.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8743" y="-107156"/>
            <a:ext cx="2376487" cy="123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9560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8D5E442-0587-4578-B597-B91DEF8E8404}" type="datetimeFigureOut">
              <a:rPr lang="zh-CN" altLang="en-US"/>
              <a:pPr>
                <a:defRPr/>
              </a:pPr>
              <a:t>2017-11-7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A7407F5-9015-44C3-83C2-9C859DB2194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3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4.wdp"/><Relationship Id="rId5" Type="http://schemas.openxmlformats.org/officeDocument/2006/relationships/image" Target="../media/image8.png"/><Relationship Id="rId10" Type="http://schemas.openxmlformats.org/officeDocument/2006/relationships/image" Target="../media/image12.png"/><Relationship Id="rId4" Type="http://schemas.microsoft.com/office/2007/relationships/hdphoto" Target="../media/hdphoto2.wdp"/><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07/relationships/hdphoto" Target="../media/hdphoto6.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10.wdp"/><Relationship Id="rId4" Type="http://schemas.openxmlformats.org/officeDocument/2006/relationships/image" Target="../media/image19.png"/><Relationship Id="rId9" Type="http://schemas.microsoft.com/office/2007/relationships/hdphoto" Target="../media/hdphoto12.wdp"/></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906" b="88111" l="24093" r="100000"/>
                    </a14:imgEffect>
                  </a14:imgLayer>
                </a14:imgProps>
              </a:ext>
              <a:ext uri="{28A0092B-C50C-407E-A947-70E740481C1C}">
                <a14:useLocalDpi xmlns:a14="http://schemas.microsoft.com/office/drawing/2010/main" val="0"/>
              </a:ext>
            </a:extLst>
          </a:blip>
          <a:srcRect l="23781" t="27268" r="-1340" b="11858"/>
          <a:stretch/>
        </p:blipFill>
        <p:spPr bwMode="auto">
          <a:xfrm>
            <a:off x="3995936" y="1350463"/>
            <a:ext cx="5256584" cy="560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73637" y="908720"/>
            <a:ext cx="3556000" cy="4154984"/>
          </a:xfrm>
          <a:prstGeom prst="rect">
            <a:avLst/>
          </a:prstGeom>
        </p:spPr>
        <p:txBody>
          <a:bodyPr>
            <a:spAutoFit/>
          </a:bodyPr>
          <a:lstStyle/>
          <a:p>
            <a:pPr algn="ctr" fontAlgn="auto">
              <a:spcBef>
                <a:spcPts val="0"/>
              </a:spcBef>
              <a:spcAft>
                <a:spcPts val="0"/>
              </a:spcAft>
              <a:defRPr/>
            </a:pPr>
            <a:r>
              <a:rPr lang="en-US" altLang="zh-CN" sz="7200" b="1" spc="50" dirty="0">
                <a:ln w="11430"/>
                <a:solidFill>
                  <a:schemeClr val="bg1"/>
                </a:solidFill>
                <a:effectLst>
                  <a:outerShdw blurRad="38100" dist="38100" dir="2700000" algn="tl">
                    <a:srgbClr val="000000">
                      <a:alpha val="43137"/>
                    </a:srgbClr>
                  </a:outerShdw>
                </a:effectLst>
                <a:latin typeface="+mj-lt"/>
              </a:rPr>
              <a:t>U</a:t>
            </a:r>
            <a:r>
              <a:rPr lang="en-US" altLang="zh-CN" sz="6600" b="1" spc="50" dirty="0">
                <a:ln w="11430"/>
                <a:solidFill>
                  <a:schemeClr val="bg1"/>
                </a:solidFill>
                <a:effectLst>
                  <a:outerShdw blurRad="38100" dist="38100" dir="2700000" algn="tl">
                    <a:srgbClr val="000000">
                      <a:alpha val="43137"/>
                    </a:srgbClr>
                  </a:outerShdw>
                </a:effectLst>
                <a:latin typeface="+mj-lt"/>
              </a:rPr>
              <a:t>NIT </a:t>
            </a:r>
            <a:r>
              <a:rPr lang="en-US" altLang="zh-CN" sz="6600" b="1" spc="50" dirty="0" smtClean="0">
                <a:ln w="11430"/>
                <a:solidFill>
                  <a:schemeClr val="bg1"/>
                </a:solidFill>
                <a:effectLst>
                  <a:outerShdw blurRad="38100" dist="38100" dir="2700000" algn="tl">
                    <a:srgbClr val="000000">
                      <a:alpha val="43137"/>
                    </a:srgbClr>
                  </a:outerShdw>
                </a:effectLst>
                <a:latin typeface="+mj-lt"/>
              </a:rPr>
              <a:t>3</a:t>
            </a:r>
            <a:endParaRPr lang="en-US" altLang="zh-CN" sz="6600" b="1" spc="50" dirty="0">
              <a:ln w="11430"/>
              <a:solidFill>
                <a:schemeClr val="bg1"/>
              </a:solidFill>
              <a:effectLst>
                <a:outerShdw blurRad="38100" dist="38100" dir="2700000" algn="tl">
                  <a:srgbClr val="000000">
                    <a:alpha val="43137"/>
                  </a:srgbClr>
                </a:outerShdw>
              </a:effectLst>
              <a:latin typeface="+mj-lt"/>
            </a:endParaRPr>
          </a:p>
          <a:p>
            <a:pPr algn="ctr" fontAlgn="auto">
              <a:spcBef>
                <a:spcPts val="0"/>
              </a:spcBef>
              <a:spcAft>
                <a:spcPts val="0"/>
              </a:spcAft>
              <a:defRPr/>
            </a:pPr>
            <a:endParaRPr lang="en-US" altLang="zh-CN" sz="6600" b="1" spc="50" dirty="0">
              <a:ln w="11430"/>
              <a:solidFill>
                <a:schemeClr val="bg1"/>
              </a:solidFill>
              <a:effectLst>
                <a:outerShdw blurRad="38100" dist="38100" dir="2700000" algn="tl">
                  <a:srgbClr val="000000">
                    <a:alpha val="43137"/>
                  </a:srgbClr>
                </a:outerShdw>
              </a:effectLst>
              <a:latin typeface="+mj-lt"/>
            </a:endParaRPr>
          </a:p>
          <a:p>
            <a:pPr algn="ctr" fontAlgn="auto">
              <a:spcBef>
                <a:spcPts val="0"/>
              </a:spcBef>
              <a:spcAft>
                <a:spcPts val="0"/>
              </a:spcAft>
              <a:defRPr/>
            </a:pPr>
            <a:endParaRPr lang="en-US" altLang="zh-CN" sz="6600" b="1" spc="50" dirty="0">
              <a:ln w="11430"/>
              <a:solidFill>
                <a:schemeClr val="bg1"/>
              </a:solidFill>
              <a:effectLst>
                <a:outerShdw blurRad="38100" dist="38100" dir="2700000" algn="tl">
                  <a:srgbClr val="000000">
                    <a:alpha val="43137"/>
                  </a:srgbClr>
                </a:outerShdw>
              </a:effectLst>
              <a:latin typeface="+mj-lt"/>
            </a:endParaRPr>
          </a:p>
          <a:p>
            <a:pPr algn="ctr" fontAlgn="auto">
              <a:spcBef>
                <a:spcPts val="0"/>
              </a:spcBef>
              <a:spcAft>
                <a:spcPts val="0"/>
              </a:spcAft>
              <a:defRPr/>
            </a:pPr>
            <a:r>
              <a:rPr lang="en-US" altLang="zh-CN" sz="6000" b="1" spc="50" dirty="0">
                <a:ln w="11430"/>
                <a:solidFill>
                  <a:schemeClr val="bg1"/>
                </a:solidFill>
                <a:effectLst>
                  <a:outerShdw blurRad="38100" dist="38100" dir="2700000" algn="tl">
                    <a:srgbClr val="000000">
                      <a:alpha val="43137"/>
                    </a:srgbClr>
                  </a:outerShdw>
                </a:effectLst>
                <a:latin typeface="Calibri" pitchFamily="34" charset="0"/>
              </a:rPr>
              <a:t> </a:t>
            </a:r>
          </a:p>
        </p:txBody>
      </p:sp>
      <p:sp>
        <p:nvSpPr>
          <p:cNvPr id="5" name="矩形 4"/>
          <p:cNvSpPr/>
          <p:nvPr/>
        </p:nvSpPr>
        <p:spPr>
          <a:xfrm>
            <a:off x="-684584" y="2198474"/>
            <a:ext cx="5832648" cy="1446550"/>
          </a:xfrm>
          <a:prstGeom prst="rect">
            <a:avLst/>
          </a:prstGeom>
          <a:noFill/>
        </p:spPr>
        <p:txBody>
          <a:bodyPr wrap="square">
            <a:spAutoFit/>
          </a:bodyPr>
          <a:lstStyle/>
          <a:p>
            <a:pPr algn="ctr">
              <a:defRPr/>
            </a:pPr>
            <a:r>
              <a:rPr lang="en-US" altLang="zh-CN" sz="8800" b="1" spc="300" dirty="0" smtClean="0">
                <a:ln w="11430" cmpd="sng">
                  <a:solidFill>
                    <a:srgbClr val="00B0F0"/>
                  </a:solidFill>
                  <a:prstDash val="solid"/>
                  <a:miter lim="800000"/>
                </a:ln>
                <a:solidFill>
                  <a:srgbClr val="FFFF00"/>
                </a:solidFill>
                <a:effectLst>
                  <a:glow rad="45500">
                    <a:schemeClr val="accent1">
                      <a:satMod val="220000"/>
                      <a:alpha val="35000"/>
                    </a:schemeClr>
                  </a:glow>
                </a:effectLst>
                <a:latin typeface="+mn-lt"/>
                <a:ea typeface="宋体" pitchFamily="2" charset="-122"/>
              </a:rPr>
              <a:t>M</a:t>
            </a:r>
            <a:r>
              <a:rPr lang="en-US" altLang="zh-CN" sz="7200" b="1" spc="300" dirty="0" smtClean="0">
                <a:ln w="11430" cmpd="sng">
                  <a:solidFill>
                    <a:srgbClr val="00B0F0"/>
                  </a:solidFill>
                  <a:prstDash val="solid"/>
                  <a:miter lim="800000"/>
                </a:ln>
                <a:solidFill>
                  <a:srgbClr val="FFFF00"/>
                </a:solidFill>
                <a:effectLst>
                  <a:glow rad="45500">
                    <a:schemeClr val="accent1">
                      <a:satMod val="220000"/>
                      <a:alpha val="35000"/>
                    </a:schemeClr>
                  </a:glow>
                </a:effectLst>
                <a:latin typeface="+mn-lt"/>
                <a:ea typeface="宋体" pitchFamily="2" charset="-122"/>
              </a:rPr>
              <a:t>AGNETS</a:t>
            </a:r>
            <a:endParaRPr lang="zh-CN" altLang="en-US" sz="7200" b="1" spc="300" dirty="0">
              <a:ln w="11430" cmpd="sng">
                <a:solidFill>
                  <a:srgbClr val="00B0F0"/>
                </a:solidFill>
                <a:prstDash val="solid"/>
                <a:miter lim="800000"/>
              </a:ln>
              <a:solidFill>
                <a:srgbClr val="FFFF00"/>
              </a:solidFill>
              <a:effectLst>
                <a:glow rad="45500">
                  <a:schemeClr val="accent1">
                    <a:satMod val="220000"/>
                    <a:alpha val="35000"/>
                  </a:schemeClr>
                </a:glow>
              </a:effectLst>
              <a:latin typeface="+mn-lt"/>
              <a:ea typeface="宋体" pitchFamily="2" charset="-122"/>
            </a:endParaRPr>
          </a:p>
        </p:txBody>
      </p:sp>
      <p:sp>
        <p:nvSpPr>
          <p:cNvPr id="2" name="矩形 1"/>
          <p:cNvSpPr/>
          <p:nvPr/>
        </p:nvSpPr>
        <p:spPr>
          <a:xfrm>
            <a:off x="1597719" y="4181317"/>
            <a:ext cx="1124026" cy="646331"/>
          </a:xfrm>
          <a:prstGeom prst="rect">
            <a:avLst/>
          </a:prstGeom>
        </p:spPr>
        <p:txBody>
          <a:bodyPr wrap="none">
            <a:spAutoFit/>
          </a:bodyPr>
          <a:lstStyle/>
          <a:p>
            <a:pPr lvl="0" algn="ctr" fontAlgn="auto">
              <a:spcBef>
                <a:spcPts val="0"/>
              </a:spcBef>
              <a:spcAft>
                <a:spcPts val="0"/>
              </a:spcAft>
              <a:defRPr/>
            </a:pPr>
            <a:r>
              <a:rPr lang="zh-CN" altLang="en-US" sz="3600" b="1" spc="50" dirty="0">
                <a:ln w="11430"/>
                <a:solidFill>
                  <a:prstClr val="black"/>
                </a:solidFill>
                <a:effectLst>
                  <a:outerShdw blurRad="38100" dist="38100" dir="2700000" algn="tl">
                    <a:srgbClr val="000000">
                      <a:alpha val="43137"/>
                    </a:srgbClr>
                  </a:outerShdw>
                </a:effectLst>
                <a:latin typeface="Calibri" pitchFamily="34" charset="0"/>
              </a:rPr>
              <a:t>磁铁</a:t>
            </a:r>
            <a:endParaRPr lang="en-US" altLang="zh-CN" sz="3600" b="1" spc="50" dirty="0">
              <a:ln w="11430"/>
              <a:solidFill>
                <a:prstClr val="black"/>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75648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3847359" y="4625966"/>
            <a:ext cx="1876769" cy="1657950"/>
          </a:xfrm>
          <a:prstGeom prst="roundRect">
            <a:avLst/>
          </a:prstGeom>
          <a:solidFill>
            <a:schemeClr val="bg1"/>
          </a:solidFill>
          <a:ln>
            <a:noFill/>
          </a:ln>
          <a:effectLst>
            <a:glow rad="101600">
              <a:schemeClr val="tx1">
                <a:alpha val="3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9465" y="4825716"/>
            <a:ext cx="1472555" cy="132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圆角矩形 11"/>
          <p:cNvSpPr/>
          <p:nvPr/>
        </p:nvSpPr>
        <p:spPr>
          <a:xfrm>
            <a:off x="1045444" y="4642306"/>
            <a:ext cx="1876769" cy="1657950"/>
          </a:xfrm>
          <a:prstGeom prst="roundRect">
            <a:avLst/>
          </a:prstGeom>
          <a:solidFill>
            <a:schemeClr val="bg1"/>
          </a:solidFill>
          <a:ln>
            <a:noFill/>
          </a:ln>
          <a:effectLst>
            <a:glow rad="101600">
              <a:schemeClr val="tx1">
                <a:alpha val="3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6444208" y="1987074"/>
            <a:ext cx="1876769" cy="1657950"/>
          </a:xfrm>
          <a:prstGeom prst="roundRect">
            <a:avLst/>
          </a:prstGeom>
          <a:solidFill>
            <a:schemeClr val="bg1"/>
          </a:solidFill>
          <a:ln>
            <a:noFill/>
          </a:ln>
          <a:effectLst>
            <a:glow rad="101600">
              <a:schemeClr val="tx1">
                <a:alpha val="3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3707904" y="1916832"/>
            <a:ext cx="1876769" cy="1657950"/>
          </a:xfrm>
          <a:prstGeom prst="roundRect">
            <a:avLst/>
          </a:prstGeom>
          <a:solidFill>
            <a:schemeClr val="bg1"/>
          </a:solidFill>
          <a:ln>
            <a:noFill/>
          </a:ln>
          <a:effectLst>
            <a:glow rad="101600">
              <a:schemeClr val="tx1">
                <a:alpha val="3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045445" y="1921050"/>
            <a:ext cx="1876769" cy="1657950"/>
          </a:xfrm>
          <a:prstGeom prst="roundRect">
            <a:avLst/>
          </a:prstGeom>
          <a:solidFill>
            <a:schemeClr val="bg1"/>
          </a:solidFill>
          <a:ln>
            <a:noFill/>
          </a:ln>
          <a:effectLst>
            <a:glow rad="101600">
              <a:schemeClr val="tx1">
                <a:alpha val="3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descr="C:\Users\Administrator\Documents\Tencent Files\1186567302\Image\C2C\M7~1%EJ84N936F_K[{~8UV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3528" y="924695"/>
            <a:ext cx="953540" cy="830997"/>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5" cstate="print">
            <a:extLst>
              <a:ext uri="{BEBA8EAE-BF5A-486C-A8C5-ECC9F3942E4B}">
                <a14:imgProps xmlns:a14="http://schemas.microsoft.com/office/drawing/2010/main">
                  <a14:imgLayer r:embed="rId6">
                    <a14:imgEffect>
                      <a14:backgroundRemoval t="1245" b="97510" l="5449" r="94231"/>
                    </a14:imgEffect>
                  </a14:imgLayer>
                </a14:imgProps>
              </a:ext>
              <a:ext uri="{28A0092B-C50C-407E-A947-70E740481C1C}">
                <a14:useLocalDpi xmlns:a14="http://schemas.microsoft.com/office/drawing/2010/main" val="0"/>
              </a:ext>
            </a:extLst>
          </a:blip>
          <a:stretch>
            <a:fillRect/>
          </a:stretch>
        </p:blipFill>
        <p:spPr>
          <a:xfrm>
            <a:off x="1021978" y="2069607"/>
            <a:ext cx="1770835" cy="1366667"/>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5233" y="2009424"/>
            <a:ext cx="977167" cy="1581861"/>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3180" y="2319716"/>
            <a:ext cx="1486215" cy="986148"/>
          </a:xfrm>
          <a:prstGeom prst="rect">
            <a:avLst/>
          </a:prstGeom>
        </p:spPr>
      </p:pic>
      <p:sp>
        <p:nvSpPr>
          <p:cNvPr id="10" name="圆角矩形 9"/>
          <p:cNvSpPr/>
          <p:nvPr/>
        </p:nvSpPr>
        <p:spPr>
          <a:xfrm>
            <a:off x="6516216" y="4638138"/>
            <a:ext cx="1876769" cy="1657950"/>
          </a:xfrm>
          <a:prstGeom prst="roundRect">
            <a:avLst/>
          </a:prstGeom>
          <a:solidFill>
            <a:schemeClr val="bg1"/>
          </a:solidFill>
          <a:ln>
            <a:noFill/>
          </a:ln>
          <a:effectLst>
            <a:glow rad="101600">
              <a:schemeClr val="tx1">
                <a:alpha val="3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432813" y="3140968"/>
            <a:ext cx="360000" cy="3600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812400" y="3212976"/>
            <a:ext cx="360000" cy="3600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292080" y="5877312"/>
            <a:ext cx="360000" cy="3600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076096" y="3141008"/>
            <a:ext cx="360000" cy="3600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1259632" y="1105580"/>
            <a:ext cx="8293458" cy="523220"/>
          </a:xfrm>
          <a:prstGeom prst="rect">
            <a:avLst/>
          </a:prstGeom>
          <a:noFill/>
        </p:spPr>
        <p:txBody>
          <a:bodyPr wrap="square" rtlCol="0">
            <a:spAutoFit/>
          </a:bodyPr>
          <a:lstStyle/>
          <a:p>
            <a:r>
              <a:rPr lang="en-US" altLang="zh-CN" sz="2800" b="1" dirty="0" smtClean="0">
                <a:latin typeface="Calibri" pitchFamily="34" charset="0"/>
              </a:rPr>
              <a:t>Which materials can the magnet attract? Tick (</a:t>
            </a:r>
            <a:r>
              <a:rPr lang="zh-CN" altLang="en-US" sz="2800" b="1" dirty="0" smtClean="0">
                <a:latin typeface="+mn-ea"/>
                <a:ea typeface="+mn-ea"/>
              </a:rPr>
              <a:t>√</a:t>
            </a:r>
            <a:r>
              <a:rPr lang="en-US" altLang="zh-CN" sz="2800" b="1" dirty="0" smtClean="0">
                <a:latin typeface="Calibri" pitchFamily="34" charset="0"/>
              </a:rPr>
              <a:t>).</a:t>
            </a:r>
            <a:endParaRPr lang="zh-CN" altLang="en-US" sz="2800" b="1" dirty="0">
              <a:latin typeface="Calibri" pitchFamily="34" charset="0"/>
            </a:endParaRP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0232" y="4653136"/>
            <a:ext cx="1557787" cy="152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矩形 21"/>
          <p:cNvSpPr/>
          <p:nvPr/>
        </p:nvSpPr>
        <p:spPr>
          <a:xfrm>
            <a:off x="4932040" y="3049796"/>
            <a:ext cx="545342" cy="523220"/>
          </a:xfrm>
          <a:prstGeom prst="rect">
            <a:avLst/>
          </a:prstGeom>
        </p:spPr>
        <p:txBody>
          <a:bodyPr wrap="none">
            <a:spAutoFit/>
          </a:bodyPr>
          <a:lstStyle/>
          <a:p>
            <a:r>
              <a:rPr lang="zh-CN" altLang="en-US" sz="2800" b="1" dirty="0" smtClean="0">
                <a:solidFill>
                  <a:srgbClr val="FF0000"/>
                </a:solidFill>
                <a:latin typeface="+mn-ea"/>
                <a:ea typeface="+mn-ea"/>
              </a:rPr>
              <a:t>√</a:t>
            </a:r>
            <a:endParaRPr lang="zh-CN" altLang="en-US" sz="2800" dirty="0">
              <a:solidFill>
                <a:srgbClr val="FF0000"/>
              </a:solidFill>
              <a:latin typeface="+mn-ea"/>
              <a:ea typeface="+mn-ea"/>
            </a:endParaRPr>
          </a:p>
        </p:txBody>
      </p:sp>
      <p:sp>
        <p:nvSpPr>
          <p:cNvPr id="24" name="矩形 23"/>
          <p:cNvSpPr/>
          <p:nvPr/>
        </p:nvSpPr>
        <p:spPr>
          <a:xfrm>
            <a:off x="5148064" y="5786100"/>
            <a:ext cx="545342" cy="523220"/>
          </a:xfrm>
          <a:prstGeom prst="rect">
            <a:avLst/>
          </a:prstGeom>
        </p:spPr>
        <p:txBody>
          <a:bodyPr wrap="none">
            <a:spAutoFit/>
          </a:bodyPr>
          <a:lstStyle/>
          <a:p>
            <a:r>
              <a:rPr lang="zh-CN" altLang="en-US" sz="2800" b="1" dirty="0">
                <a:solidFill>
                  <a:srgbClr val="FF0000"/>
                </a:solidFill>
                <a:latin typeface="+mn-ea"/>
                <a:ea typeface="+mn-ea"/>
              </a:rPr>
              <a:t>√</a:t>
            </a:r>
          </a:p>
        </p:txBody>
      </p:sp>
      <p:pic>
        <p:nvPicPr>
          <p:cNvPr id="25"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6294" b="98252" l="836" r="97677">
                        <a14:foregroundMark x1="94044" y1="18000" x2="94044" y2="18000"/>
                        <a14:foregroundMark x1="85067" y1="89000" x2="85067" y2="89000"/>
                        <a14:foregroundMark x1="90311" y1="82000" x2="91289" y2="90000"/>
                        <a14:foregroundMark x1="94400" y1="87667" x2="94400" y2="87667"/>
                        <a14:foregroundMark x1="92178" y1="65667" x2="92178" y2="65667"/>
                        <a14:foregroundMark x1="83556" y1="89000" x2="83556" y2="89000"/>
                        <a14:foregroundMark x1="86578" y1="76000" x2="85333" y2="83000"/>
                        <a14:foregroundMark x1="12082" y1="26923" x2="12082" y2="36713"/>
                        <a14:foregroundMark x1="18216" y1="26573" x2="17007" y2="41259"/>
                        <a14:foregroundMark x1="22770" y1="33217" x2="24535" y2="33566"/>
                        <a14:foregroundMark x1="27974" y1="27622" x2="29461" y2="26923"/>
                        <a14:foregroundMark x1="37732" y1="27622" x2="40613" y2="27622"/>
                        <a14:foregroundMark x1="47212" y1="34615" x2="50465" y2="35315"/>
                        <a14:foregroundMark x1="55948" y1="34615" x2="55204" y2="41259"/>
                        <a14:foregroundMark x1="57993" y1="28671" x2="59480" y2="26923"/>
                        <a14:foregroundMark x1="63011" y1="33566" x2="64498" y2="34266"/>
                        <a14:foregroundMark x1="71190" y1="35664" x2="71190" y2="40210"/>
                        <a14:foregroundMark x1="76952" y1="33217" x2="78717" y2="32517"/>
                        <a14:foregroundMark x1="75929" y1="34266" x2="76115" y2="39860"/>
                        <a14:foregroundMark x1="73048" y1="33566" x2="73792" y2="33566"/>
                        <a14:foregroundMark x1="83643" y1="26923" x2="82249" y2="37413"/>
                        <a14:foregroundMark x1="90706" y1="65035" x2="90706" y2="70979"/>
                        <a14:foregroundMark x1="90985" y1="55245" x2="91822" y2="58392"/>
                        <a14:foregroundMark x1="92751" y1="83217" x2="94610" y2="82168"/>
                        <a14:foregroundMark x1="94796" y1="9091" x2="93959" y2="11538"/>
                        <a14:foregroundMark x1="65892" y1="33566" x2="69145" y2="33217"/>
                        <a14:foregroundMark x1="30390" y1="27972" x2="30948" y2="35315"/>
                        <a14:foregroundMark x1="32156" y1="33217" x2="33550" y2="33217"/>
                        <a14:foregroundMark x1="36710" y1="30070" x2="36989" y2="43007"/>
                        <a14:foregroundMark x1="41450" y1="26923" x2="42844" y2="29021"/>
                        <a14:foregroundMark x1="53346" y1="43357" x2="55390" y2="41958"/>
                        <a14:foregroundMark x1="69145" y1="42308" x2="70632" y2="41958"/>
                        <a14:foregroundMark x1="74164" y1="41259" x2="76115" y2="40909"/>
                      </a14:backgroundRemoval>
                    </a14:imgEffect>
                  </a14:imgLayer>
                </a14:imgProps>
              </a:ext>
              <a:ext uri="{28A0092B-C50C-407E-A947-70E740481C1C}">
                <a14:useLocalDpi xmlns:a14="http://schemas.microsoft.com/office/drawing/2010/main" val="0"/>
              </a:ext>
            </a:extLst>
          </a:blip>
          <a:srcRect/>
          <a:stretch>
            <a:fillRect/>
          </a:stretch>
        </p:blipFill>
        <p:spPr bwMode="auto">
          <a:xfrm>
            <a:off x="2195735" y="-65229"/>
            <a:ext cx="4468613" cy="118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7884368" y="5860746"/>
            <a:ext cx="360000" cy="3600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33241" y="4825716"/>
            <a:ext cx="1101173" cy="1330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矩形 18"/>
          <p:cNvSpPr/>
          <p:nvPr/>
        </p:nvSpPr>
        <p:spPr>
          <a:xfrm>
            <a:off x="2413856" y="5877312"/>
            <a:ext cx="360000" cy="3600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8349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istrator\Documents\Tencent Files\1186567302\Image\C2C\R$P{SFA}CJ$P1VK171{3ELG.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8968" y="1021898"/>
            <a:ext cx="864096" cy="77734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4" cstate="print">
            <a:extLst>
              <a:ext uri="{BEBA8EAE-BF5A-486C-A8C5-ECC9F3942E4B}">
                <a14:imgProps xmlns:a14="http://schemas.microsoft.com/office/drawing/2010/main">
                  <a14:imgLayer r:embed="rId5">
                    <a14:imgEffect>
                      <a14:backgroundRemoval t="9091" b="88312" l="706" r="98353">
                        <a14:foregroundMark x1="81176" y1="31169" x2="81176" y2="31169"/>
                        <a14:foregroundMark x1="5647" y1="44156" x2="9176" y2="70130"/>
                        <a14:foregroundMark x1="74588" y1="27273" x2="94824" y2="27273"/>
                      </a14:backgroundRemoval>
                    </a14:imgEffect>
                  </a14:imgLayer>
                </a14:imgProps>
              </a:ext>
              <a:ext uri="{28A0092B-C50C-407E-A947-70E740481C1C}">
                <a14:useLocalDpi xmlns:a14="http://schemas.microsoft.com/office/drawing/2010/main" val="0"/>
              </a:ext>
            </a:extLst>
          </a:blip>
          <a:stretch>
            <a:fillRect/>
          </a:stretch>
        </p:blipFill>
        <p:spPr>
          <a:xfrm>
            <a:off x="2051720" y="2780928"/>
            <a:ext cx="5284940" cy="957507"/>
          </a:xfrm>
          <a:prstGeom prst="rect">
            <a:avLst/>
          </a:prstGeom>
        </p:spPr>
      </p:pic>
      <p:pic>
        <p:nvPicPr>
          <p:cNvPr id="4" name="图片 3"/>
          <p:cNvPicPr>
            <a:picLocks noChangeAspect="1"/>
          </p:cNvPicPr>
          <p:nvPr/>
        </p:nvPicPr>
        <p:blipFill>
          <a:blip r:embed="rId6" cstate="print">
            <a:extLst>
              <a:ext uri="{BEBA8EAE-BF5A-486C-A8C5-ECC9F3942E4B}">
                <a14:imgProps xmlns:a14="http://schemas.microsoft.com/office/drawing/2010/main">
                  <a14:imgLayer r:embed="rId7">
                    <a14:imgEffect>
                      <a14:backgroundRemoval t="4348" b="88406" l="3059" r="96235">
                        <a14:foregroundMark x1="17176" y1="63768" x2="17176" y2="63768"/>
                        <a14:foregroundMark x1="79529" y1="66667" x2="79529" y2="66667"/>
                        <a14:foregroundMark x1="38353" y1="37681" x2="39059" y2="59420"/>
                        <a14:foregroundMark x1="90588" y1="37681" x2="90824" y2="59420"/>
                      </a14:backgroundRemoval>
                    </a14:imgEffect>
                  </a14:imgLayer>
                </a14:imgProps>
              </a:ext>
              <a:ext uri="{28A0092B-C50C-407E-A947-70E740481C1C}">
                <a14:useLocalDpi xmlns:a14="http://schemas.microsoft.com/office/drawing/2010/main" val="0"/>
              </a:ext>
            </a:extLst>
          </a:blip>
          <a:stretch>
            <a:fillRect/>
          </a:stretch>
        </p:blipFill>
        <p:spPr>
          <a:xfrm>
            <a:off x="1947202" y="4426214"/>
            <a:ext cx="5389457" cy="874994"/>
          </a:xfrm>
          <a:prstGeom prst="rect">
            <a:avLst/>
          </a:prstGeom>
        </p:spPr>
      </p:pic>
      <p:sp>
        <p:nvSpPr>
          <p:cNvPr id="5" name="TextBox 4"/>
          <p:cNvSpPr txBox="1"/>
          <p:nvPr/>
        </p:nvSpPr>
        <p:spPr>
          <a:xfrm>
            <a:off x="924544" y="1167135"/>
            <a:ext cx="8760024" cy="523220"/>
          </a:xfrm>
          <a:prstGeom prst="rect">
            <a:avLst/>
          </a:prstGeom>
          <a:noFill/>
        </p:spPr>
        <p:txBody>
          <a:bodyPr wrap="square" rtlCol="0">
            <a:spAutoFit/>
          </a:bodyPr>
          <a:lstStyle/>
          <a:p>
            <a:r>
              <a:rPr lang="en-US" altLang="zh-CN" sz="2800" b="1" dirty="0" smtClean="0">
                <a:latin typeface="Calibri" pitchFamily="34" charset="0"/>
              </a:rPr>
              <a:t>Which two magnets will attract each other?_______</a:t>
            </a:r>
            <a:endParaRPr lang="zh-CN" altLang="en-US" sz="2800" b="1" dirty="0">
              <a:latin typeface="Calibri" pitchFamily="34" charset="0"/>
            </a:endParaRPr>
          </a:p>
        </p:txBody>
      </p:sp>
      <p:sp>
        <p:nvSpPr>
          <p:cNvPr id="6" name="矩形 5"/>
          <p:cNvSpPr/>
          <p:nvPr/>
        </p:nvSpPr>
        <p:spPr>
          <a:xfrm>
            <a:off x="7786710" y="1119830"/>
            <a:ext cx="386644" cy="523220"/>
          </a:xfrm>
          <a:prstGeom prst="rect">
            <a:avLst/>
          </a:prstGeom>
        </p:spPr>
        <p:txBody>
          <a:bodyPr wrap="none">
            <a:spAutoFit/>
          </a:bodyPr>
          <a:lstStyle/>
          <a:p>
            <a:r>
              <a:rPr lang="en-US" altLang="zh-CN" sz="2800" b="1" dirty="0">
                <a:solidFill>
                  <a:srgbClr val="FF0000"/>
                </a:solidFill>
                <a:latin typeface="Calibri" pitchFamily="34" charset="0"/>
              </a:rPr>
              <a:t>B</a:t>
            </a:r>
            <a:endParaRPr lang="zh-CN" altLang="en-US" sz="2000" dirty="0">
              <a:solidFill>
                <a:srgbClr val="FF0000"/>
              </a:solidFill>
              <a:latin typeface="Calibri" pitchFamily="34" charset="0"/>
            </a:endParaRPr>
          </a:p>
        </p:txBody>
      </p:sp>
      <p:sp>
        <p:nvSpPr>
          <p:cNvPr id="7" name="TextBox 6"/>
          <p:cNvSpPr txBox="1"/>
          <p:nvPr/>
        </p:nvSpPr>
        <p:spPr>
          <a:xfrm>
            <a:off x="1296144" y="2967293"/>
            <a:ext cx="1259632" cy="523220"/>
          </a:xfrm>
          <a:prstGeom prst="rect">
            <a:avLst/>
          </a:prstGeom>
          <a:noFill/>
        </p:spPr>
        <p:txBody>
          <a:bodyPr wrap="square" rtlCol="0">
            <a:spAutoFit/>
          </a:bodyPr>
          <a:lstStyle/>
          <a:p>
            <a:r>
              <a:rPr lang="en-US" altLang="zh-CN" sz="2800" b="1" dirty="0" smtClean="0">
                <a:latin typeface="Calibri" pitchFamily="34" charset="0"/>
              </a:rPr>
              <a:t>A.</a:t>
            </a:r>
            <a:endParaRPr lang="zh-CN" altLang="en-US" sz="2800" b="1" dirty="0">
              <a:latin typeface="Calibri" pitchFamily="34" charset="0"/>
            </a:endParaRPr>
          </a:p>
        </p:txBody>
      </p:sp>
      <p:sp>
        <p:nvSpPr>
          <p:cNvPr id="8" name="TextBox 7"/>
          <p:cNvSpPr txBox="1"/>
          <p:nvPr/>
        </p:nvSpPr>
        <p:spPr>
          <a:xfrm>
            <a:off x="1259632" y="4571323"/>
            <a:ext cx="1259632" cy="523220"/>
          </a:xfrm>
          <a:prstGeom prst="rect">
            <a:avLst/>
          </a:prstGeom>
          <a:noFill/>
        </p:spPr>
        <p:txBody>
          <a:bodyPr wrap="square" rtlCol="0">
            <a:spAutoFit/>
          </a:bodyPr>
          <a:lstStyle/>
          <a:p>
            <a:r>
              <a:rPr lang="en-US" altLang="zh-CN" sz="2800" b="1" dirty="0">
                <a:latin typeface="Calibri" pitchFamily="34" charset="0"/>
              </a:rPr>
              <a:t>B</a:t>
            </a:r>
            <a:r>
              <a:rPr lang="en-US" altLang="zh-CN" sz="2800" b="1" dirty="0" smtClean="0">
                <a:latin typeface="Calibri" pitchFamily="34" charset="0"/>
              </a:rPr>
              <a:t>.</a:t>
            </a:r>
            <a:endParaRPr lang="zh-CN" altLang="en-US" sz="2800" b="1" dirty="0">
              <a:latin typeface="Calibri" pitchFamily="34" charset="0"/>
            </a:endParaRPr>
          </a:p>
        </p:txBody>
      </p:sp>
    </p:spTree>
    <p:extLst>
      <p:ext uri="{BB962C8B-B14F-4D97-AF65-F5344CB8AC3E}">
        <p14:creationId xmlns:p14="http://schemas.microsoft.com/office/powerpoint/2010/main" val="151669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1307" y="913413"/>
            <a:ext cx="1059421" cy="957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13023" y="1187604"/>
            <a:ext cx="7524328" cy="523220"/>
          </a:xfrm>
          <a:prstGeom prst="rect">
            <a:avLst/>
          </a:prstGeom>
          <a:noFill/>
        </p:spPr>
        <p:txBody>
          <a:bodyPr wrap="square" rtlCol="0">
            <a:spAutoFit/>
          </a:bodyPr>
          <a:lstStyle/>
          <a:p>
            <a:r>
              <a:rPr lang="en-US" altLang="zh-CN" sz="2800" b="1" dirty="0" smtClean="0">
                <a:latin typeface="Calibri" pitchFamily="34" charset="0"/>
              </a:rPr>
              <a:t>Two magnets repel each other. They________.</a:t>
            </a:r>
            <a:endParaRPr lang="zh-CN" altLang="en-US" sz="2800" b="1" dirty="0">
              <a:latin typeface="Calibri" pitchFamily="34" charset="0"/>
            </a:endParaRPr>
          </a:p>
        </p:txBody>
      </p:sp>
      <p:sp>
        <p:nvSpPr>
          <p:cNvPr id="4" name="TextBox 3"/>
          <p:cNvSpPr txBox="1"/>
          <p:nvPr/>
        </p:nvSpPr>
        <p:spPr>
          <a:xfrm>
            <a:off x="1730728" y="2348880"/>
            <a:ext cx="6768752" cy="2031325"/>
          </a:xfrm>
          <a:prstGeom prst="rect">
            <a:avLst/>
          </a:prstGeom>
          <a:noFill/>
        </p:spPr>
        <p:txBody>
          <a:bodyPr wrap="square" rtlCol="0">
            <a:spAutoFit/>
          </a:bodyPr>
          <a:lstStyle/>
          <a:p>
            <a:pPr marL="342900" indent="-342900">
              <a:lnSpc>
                <a:spcPct val="150000"/>
              </a:lnSpc>
              <a:buAutoNum type="alphaUcPeriod"/>
            </a:pPr>
            <a:r>
              <a:rPr lang="en-US" altLang="zh-CN" sz="2800" b="1" dirty="0" smtClean="0">
                <a:latin typeface="Calibri" pitchFamily="34" charset="0"/>
              </a:rPr>
              <a:t> pull towards each other</a:t>
            </a:r>
            <a:endParaRPr lang="en-US" altLang="zh-CN" sz="2800" b="1" dirty="0">
              <a:latin typeface="Calibri" pitchFamily="34" charset="0"/>
            </a:endParaRPr>
          </a:p>
          <a:p>
            <a:pPr marL="342900" indent="-342900">
              <a:lnSpc>
                <a:spcPct val="150000"/>
              </a:lnSpc>
              <a:buAutoNum type="alphaUcPeriod"/>
            </a:pPr>
            <a:r>
              <a:rPr lang="en-US" altLang="zh-CN" sz="2800" b="1" dirty="0" smtClean="0">
                <a:latin typeface="Calibri" pitchFamily="34" charset="0"/>
              </a:rPr>
              <a:t> push away from each other</a:t>
            </a:r>
            <a:endParaRPr lang="en-US" altLang="zh-CN" sz="2800" b="1" dirty="0">
              <a:latin typeface="Calibri" pitchFamily="34" charset="0"/>
            </a:endParaRPr>
          </a:p>
          <a:p>
            <a:pPr marL="342900" indent="-342900">
              <a:lnSpc>
                <a:spcPct val="150000"/>
              </a:lnSpc>
              <a:buAutoNum type="alphaUcPeriod"/>
            </a:pPr>
            <a:r>
              <a:rPr lang="en-US" altLang="zh-CN" sz="2800" b="1" dirty="0" smtClean="0">
                <a:latin typeface="Calibri" pitchFamily="34" charset="0"/>
              </a:rPr>
              <a:t> neither push nor pull</a:t>
            </a:r>
            <a:endParaRPr lang="zh-CN" altLang="en-US" sz="2800" b="1" dirty="0">
              <a:latin typeface="Calibri" pitchFamily="34" charset="0"/>
            </a:endParaRPr>
          </a:p>
        </p:txBody>
      </p:sp>
      <p:sp>
        <p:nvSpPr>
          <p:cNvPr id="5" name="矩形 4"/>
          <p:cNvSpPr/>
          <p:nvPr/>
        </p:nvSpPr>
        <p:spPr>
          <a:xfrm>
            <a:off x="7452320" y="1177588"/>
            <a:ext cx="386644" cy="523220"/>
          </a:xfrm>
          <a:prstGeom prst="rect">
            <a:avLst/>
          </a:prstGeom>
        </p:spPr>
        <p:txBody>
          <a:bodyPr wrap="none">
            <a:spAutoFit/>
          </a:bodyPr>
          <a:lstStyle/>
          <a:p>
            <a:r>
              <a:rPr lang="en-US" altLang="zh-CN" sz="2800" b="1" dirty="0">
                <a:solidFill>
                  <a:srgbClr val="FF0000"/>
                </a:solidFill>
                <a:latin typeface="Calibri" pitchFamily="34" charset="0"/>
              </a:rPr>
              <a:t>B</a:t>
            </a:r>
            <a:endParaRPr lang="zh-CN" altLang="en-US" sz="2000" dirty="0">
              <a:solidFill>
                <a:srgbClr val="FF0000"/>
              </a:solidFill>
              <a:latin typeface="Calibri" pitchFamily="34" charset="0"/>
            </a:endParaRPr>
          </a:p>
        </p:txBody>
      </p:sp>
    </p:spTree>
    <p:extLst>
      <p:ext uri="{BB962C8B-B14F-4D97-AF65-F5344CB8AC3E}">
        <p14:creationId xmlns:p14="http://schemas.microsoft.com/office/powerpoint/2010/main" val="160519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46561" y="2420888"/>
            <a:ext cx="5519460" cy="1569660"/>
          </a:xfrm>
          <a:prstGeom prst="rect">
            <a:avLst/>
          </a:prstGeom>
          <a:noFill/>
        </p:spPr>
        <p:txBody>
          <a:bodyPr wrap="none" lIns="91440" tIns="45720" rIns="91440" bIns="45720">
            <a:spAutoFit/>
          </a:bodyPr>
          <a:lstStyle/>
          <a:p>
            <a:pPr algn="ctr"/>
            <a:r>
              <a:rPr lang="en-US" altLang="zh-CN" sz="9600" b="1" cap="none" spc="0" dirty="0" smtClean="0">
                <a:ln w="3155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Workbook</a:t>
            </a:r>
            <a:endParaRPr lang="zh-CN" altLang="en-US" sz="9600" b="1" cap="none" spc="0" dirty="0">
              <a:ln w="3155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spTree>
    <p:extLst>
      <p:ext uri="{BB962C8B-B14F-4D97-AF65-F5344CB8AC3E}">
        <p14:creationId xmlns:p14="http://schemas.microsoft.com/office/powerpoint/2010/main" val="2189250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标注 15"/>
          <p:cNvSpPr/>
          <p:nvPr/>
        </p:nvSpPr>
        <p:spPr>
          <a:xfrm>
            <a:off x="1835695" y="5283954"/>
            <a:ext cx="4824537" cy="1547039"/>
          </a:xfrm>
          <a:prstGeom prst="wedgeRoundRectCallout">
            <a:avLst>
              <a:gd name="adj1" fmla="val -59159"/>
              <a:gd name="adj2" fmla="val -34606"/>
              <a:gd name="adj3" fmla="val 16667"/>
            </a:avLst>
          </a:prstGeom>
          <a:solidFill>
            <a:schemeClr val="accent6">
              <a:lumMod val="20000"/>
              <a:lumOff val="80000"/>
            </a:schemeClr>
          </a:solidFill>
          <a:ln w="762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tx1"/>
                </a:solidFill>
              </a:rPr>
              <a:t>This is </a:t>
            </a:r>
            <a:r>
              <a:rPr lang="en-US" altLang="zh-CN" sz="2800" b="1" dirty="0" smtClean="0">
                <a:solidFill>
                  <a:schemeClr val="tx1"/>
                </a:solidFill>
              </a:rPr>
              <a:t>a </a:t>
            </a:r>
            <a:r>
              <a:rPr lang="en-US" altLang="zh-CN" sz="2800" b="1" dirty="0">
                <a:solidFill>
                  <a:schemeClr val="tx1"/>
                </a:solidFill>
              </a:rPr>
              <a:t>______</a:t>
            </a:r>
            <a:r>
              <a:rPr lang="en-US" altLang="zh-CN" sz="2800" b="1" dirty="0" smtClean="0">
                <a:solidFill>
                  <a:schemeClr val="tx1"/>
                </a:solidFill>
              </a:rPr>
              <a:t>. </a:t>
            </a:r>
            <a:r>
              <a:rPr lang="en-US" altLang="zh-CN" sz="2800" b="1" dirty="0">
                <a:solidFill>
                  <a:schemeClr val="tx1"/>
                </a:solidFill>
              </a:rPr>
              <a:t>It can </a:t>
            </a:r>
            <a:r>
              <a:rPr lang="en-US" altLang="zh-CN" sz="2800" b="1" dirty="0" smtClean="0">
                <a:solidFill>
                  <a:schemeClr val="tx1"/>
                </a:solidFill>
              </a:rPr>
              <a:t>point  </a:t>
            </a:r>
            <a:r>
              <a:rPr lang="en-US" altLang="zh-CN" sz="2800" b="1" u="sng" dirty="0" smtClean="0">
                <a:solidFill>
                  <a:schemeClr val="tx1"/>
                </a:solidFill>
              </a:rPr>
              <a:t>              </a:t>
            </a:r>
            <a:r>
              <a:rPr lang="en-US" altLang="zh-CN" sz="2800" b="1" dirty="0" smtClean="0">
                <a:solidFill>
                  <a:schemeClr val="tx1"/>
                </a:solidFill>
              </a:rPr>
              <a:t>  </a:t>
            </a:r>
            <a:endParaRPr lang="en-US" altLang="zh-CN" sz="2800" b="1" dirty="0">
              <a:solidFill>
                <a:schemeClr val="tx1"/>
              </a:solidFill>
            </a:endParaRPr>
          </a:p>
          <a:p>
            <a:r>
              <a:rPr lang="en-US" altLang="zh-CN" sz="2800" b="1" dirty="0">
                <a:solidFill>
                  <a:schemeClr val="tx1"/>
                </a:solidFill>
              </a:rPr>
              <a:t>______</a:t>
            </a:r>
            <a:r>
              <a:rPr lang="en-US" altLang="zh-CN" sz="2800" b="1" dirty="0" smtClean="0">
                <a:solidFill>
                  <a:schemeClr val="tx1"/>
                </a:solidFill>
              </a:rPr>
              <a:t> and </a:t>
            </a:r>
            <a:r>
              <a:rPr lang="en-US" altLang="zh-CN" sz="2800" b="1" dirty="0">
                <a:solidFill>
                  <a:schemeClr val="tx1"/>
                </a:solidFill>
              </a:rPr>
              <a:t>______</a:t>
            </a:r>
            <a:r>
              <a:rPr lang="en-US" altLang="zh-CN" sz="2800" b="1" dirty="0" smtClean="0">
                <a:solidFill>
                  <a:schemeClr val="tx1"/>
                </a:solidFill>
              </a:rPr>
              <a:t>.</a:t>
            </a:r>
            <a:endParaRPr lang="en-US" altLang="zh-CN" sz="2800" b="1" dirty="0">
              <a:solidFill>
                <a:schemeClr val="tx1"/>
              </a:solidFill>
            </a:endParaRPr>
          </a:p>
        </p:txBody>
      </p:sp>
      <p:sp>
        <p:nvSpPr>
          <p:cNvPr id="3" name="圆角矩形标注 2"/>
          <p:cNvSpPr/>
          <p:nvPr/>
        </p:nvSpPr>
        <p:spPr>
          <a:xfrm>
            <a:off x="1187623" y="3483754"/>
            <a:ext cx="5976665" cy="1547039"/>
          </a:xfrm>
          <a:prstGeom prst="wedgeRoundRectCallout">
            <a:avLst>
              <a:gd name="adj1" fmla="val 57561"/>
              <a:gd name="adj2" fmla="val -36513"/>
              <a:gd name="adj3" fmla="val 16667"/>
            </a:avLst>
          </a:prstGeom>
          <a:solidFill>
            <a:schemeClr val="accent6">
              <a:lumMod val="20000"/>
              <a:lumOff val="80000"/>
            </a:schemeClr>
          </a:solidFill>
          <a:ln w="762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tx1"/>
                </a:solidFill>
              </a:rPr>
              <a:t>This is </a:t>
            </a:r>
            <a:r>
              <a:rPr lang="en-US" altLang="zh-CN" sz="2800" b="1" dirty="0" smtClean="0">
                <a:solidFill>
                  <a:schemeClr val="tx1"/>
                </a:solidFill>
              </a:rPr>
              <a:t>a ______. </a:t>
            </a:r>
            <a:r>
              <a:rPr lang="en-US" altLang="zh-CN" sz="2800" b="1" dirty="0">
                <a:solidFill>
                  <a:schemeClr val="tx1"/>
                </a:solidFill>
              </a:rPr>
              <a:t>It has </a:t>
            </a:r>
            <a:r>
              <a:rPr lang="en-US" altLang="zh-CN" sz="2800" b="1" dirty="0" smtClean="0">
                <a:solidFill>
                  <a:schemeClr val="tx1"/>
                </a:solidFill>
              </a:rPr>
              <a:t>two______.</a:t>
            </a:r>
            <a:endParaRPr lang="en-US" altLang="zh-CN" sz="2800" b="1" dirty="0">
              <a:solidFill>
                <a:schemeClr val="tx1"/>
              </a:solidFill>
            </a:endParaRPr>
          </a:p>
          <a:p>
            <a:r>
              <a:rPr lang="en-US" altLang="zh-CN" sz="2800" b="1" dirty="0">
                <a:solidFill>
                  <a:schemeClr val="tx1"/>
                </a:solidFill>
              </a:rPr>
              <a:t>Different </a:t>
            </a:r>
            <a:r>
              <a:rPr lang="en-US" altLang="zh-CN" sz="2800" b="1" dirty="0" smtClean="0">
                <a:solidFill>
                  <a:schemeClr val="tx1"/>
                </a:solidFill>
              </a:rPr>
              <a:t>poles </a:t>
            </a:r>
            <a:r>
              <a:rPr lang="en-US" altLang="zh-CN" sz="2800" b="1" dirty="0">
                <a:solidFill>
                  <a:schemeClr val="tx1"/>
                </a:solidFill>
              </a:rPr>
              <a:t>______</a:t>
            </a:r>
            <a:r>
              <a:rPr lang="en-US" altLang="zh-CN" sz="2800" b="1" dirty="0" smtClean="0">
                <a:solidFill>
                  <a:schemeClr val="tx1"/>
                </a:solidFill>
              </a:rPr>
              <a:t>. </a:t>
            </a:r>
            <a:r>
              <a:rPr lang="en-US" altLang="zh-CN" sz="2800" b="1" dirty="0">
                <a:solidFill>
                  <a:schemeClr val="tx1"/>
                </a:solidFill>
              </a:rPr>
              <a:t>Same </a:t>
            </a:r>
            <a:r>
              <a:rPr lang="en-US" altLang="zh-CN" sz="2800" b="1" dirty="0" smtClean="0">
                <a:solidFill>
                  <a:schemeClr val="tx1"/>
                </a:solidFill>
              </a:rPr>
              <a:t>poles ______.</a:t>
            </a:r>
            <a:r>
              <a:rPr lang="en-US" altLang="zh-CN" sz="2800" b="1" u="sng" dirty="0" smtClean="0">
                <a:solidFill>
                  <a:schemeClr val="tx1"/>
                </a:solidFill>
              </a:rPr>
              <a:t> </a:t>
            </a:r>
            <a:endParaRPr lang="zh-CN" altLang="en-US" sz="2800" b="1" dirty="0">
              <a:solidFill>
                <a:schemeClr val="tx1"/>
              </a:solidFill>
            </a:endParaRPr>
          </a:p>
        </p:txBody>
      </p:sp>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backgroundRemoval t="286" b="97711" l="9315" r="92603"/>
                    </a14:imgEffect>
                  </a14:imgLayer>
                </a14:imgProps>
              </a:ext>
              <a:ext uri="{28A0092B-C50C-407E-A947-70E740481C1C}">
                <a14:useLocalDpi xmlns:a14="http://schemas.microsoft.com/office/drawing/2010/main" val="0"/>
              </a:ext>
            </a:extLst>
          </a:blip>
          <a:stretch>
            <a:fillRect/>
          </a:stretch>
        </p:blipFill>
        <p:spPr>
          <a:xfrm>
            <a:off x="179512" y="4648345"/>
            <a:ext cx="1253919" cy="2398672"/>
          </a:xfrm>
          <a:prstGeom prst="rect">
            <a:avLst/>
          </a:prstGeom>
        </p:spPr>
      </p:pic>
      <p:pic>
        <p:nvPicPr>
          <p:cNvPr id="4" name="图片 3"/>
          <p:cNvPicPr>
            <a:picLocks noChangeAspect="1"/>
          </p:cNvPicPr>
          <p:nvPr/>
        </p:nvPicPr>
        <p:blipFill>
          <a:blip r:embed="rId4" cstate="print">
            <a:extLst>
              <a:ext uri="{BEBA8EAE-BF5A-486C-A8C5-ECC9F3942E4B}">
                <a14:imgProps xmlns:a14="http://schemas.microsoft.com/office/drawing/2010/main">
                  <a14:imgLayer r:embed="rId5">
                    <a14:imgEffect>
                      <a14:backgroundRemoval t="2505" b="97688" l="1603" r="96795"/>
                    </a14:imgEffect>
                  </a14:imgLayer>
                </a14:imgProps>
              </a:ext>
              <a:ext uri="{28A0092B-C50C-407E-A947-70E740481C1C}">
                <a14:useLocalDpi xmlns:a14="http://schemas.microsoft.com/office/drawing/2010/main" val="0"/>
              </a:ext>
            </a:extLst>
          </a:blip>
          <a:stretch>
            <a:fillRect/>
          </a:stretch>
        </p:blipFill>
        <p:spPr>
          <a:xfrm>
            <a:off x="7442679" y="2942561"/>
            <a:ext cx="1424669" cy="2373331"/>
          </a:xfrm>
          <a:prstGeom prst="rect">
            <a:avLst/>
          </a:prstGeom>
        </p:spPr>
      </p:pic>
      <p:sp>
        <p:nvSpPr>
          <p:cNvPr id="27" name="TextBox 26"/>
          <p:cNvSpPr txBox="1"/>
          <p:nvPr/>
        </p:nvSpPr>
        <p:spPr>
          <a:xfrm>
            <a:off x="2915816" y="3571469"/>
            <a:ext cx="720080" cy="523220"/>
          </a:xfrm>
          <a:prstGeom prst="rect">
            <a:avLst/>
          </a:prstGeom>
          <a:noFill/>
        </p:spPr>
        <p:txBody>
          <a:bodyPr wrap="square" rtlCol="0">
            <a:spAutoFit/>
          </a:bodyPr>
          <a:lstStyle/>
          <a:p>
            <a:r>
              <a:rPr lang="en-US" altLang="zh-CN" sz="2800" b="1" dirty="0" smtClean="0">
                <a:solidFill>
                  <a:srgbClr val="FF0000"/>
                </a:solidFill>
                <a:latin typeface="Calibri" pitchFamily="34" charset="0"/>
              </a:rPr>
              <a:t>5</a:t>
            </a:r>
            <a:endParaRPr lang="zh-CN" altLang="en-US" sz="2800" b="1" dirty="0">
              <a:solidFill>
                <a:srgbClr val="FF0000"/>
              </a:solidFill>
              <a:latin typeface="Calibri" pitchFamily="34" charset="0"/>
            </a:endParaRPr>
          </a:p>
        </p:txBody>
      </p:sp>
      <p:sp>
        <p:nvSpPr>
          <p:cNvPr id="38" name="TextBox 37"/>
          <p:cNvSpPr txBox="1"/>
          <p:nvPr/>
        </p:nvSpPr>
        <p:spPr>
          <a:xfrm>
            <a:off x="3995936" y="4003517"/>
            <a:ext cx="720080" cy="523220"/>
          </a:xfrm>
          <a:prstGeom prst="rect">
            <a:avLst/>
          </a:prstGeom>
          <a:noFill/>
        </p:spPr>
        <p:txBody>
          <a:bodyPr wrap="square" rtlCol="0">
            <a:spAutoFit/>
          </a:bodyPr>
          <a:lstStyle/>
          <a:p>
            <a:r>
              <a:rPr lang="en-US" altLang="zh-CN" sz="2800" b="1" dirty="0" smtClean="0">
                <a:solidFill>
                  <a:srgbClr val="FF0000"/>
                </a:solidFill>
                <a:latin typeface="Calibri" pitchFamily="34" charset="0"/>
              </a:rPr>
              <a:t>1</a:t>
            </a:r>
            <a:endParaRPr lang="zh-CN" altLang="en-US" sz="2800" b="1" dirty="0">
              <a:solidFill>
                <a:srgbClr val="FF0000"/>
              </a:solidFill>
              <a:latin typeface="Calibri" pitchFamily="34" charset="0"/>
            </a:endParaRPr>
          </a:p>
        </p:txBody>
      </p:sp>
      <p:sp>
        <p:nvSpPr>
          <p:cNvPr id="39" name="TextBox 38"/>
          <p:cNvSpPr txBox="1"/>
          <p:nvPr/>
        </p:nvSpPr>
        <p:spPr>
          <a:xfrm>
            <a:off x="2411760" y="6019741"/>
            <a:ext cx="720080" cy="523220"/>
          </a:xfrm>
          <a:prstGeom prst="rect">
            <a:avLst/>
          </a:prstGeom>
          <a:noFill/>
        </p:spPr>
        <p:txBody>
          <a:bodyPr wrap="square" rtlCol="0">
            <a:spAutoFit/>
          </a:bodyPr>
          <a:lstStyle/>
          <a:p>
            <a:r>
              <a:rPr lang="en-US" altLang="zh-CN" sz="2800" b="1" dirty="0" smtClean="0">
                <a:solidFill>
                  <a:srgbClr val="FF0000"/>
                </a:solidFill>
                <a:latin typeface="Calibri" pitchFamily="34" charset="0"/>
              </a:rPr>
              <a:t>3</a:t>
            </a:r>
            <a:endParaRPr lang="zh-CN" altLang="en-US" sz="2800" b="1" dirty="0">
              <a:solidFill>
                <a:srgbClr val="FF0000"/>
              </a:solidFill>
              <a:latin typeface="Calibri" pitchFamily="34" charset="0"/>
            </a:endParaRPr>
          </a:p>
        </p:txBody>
      </p:sp>
      <p:sp>
        <p:nvSpPr>
          <p:cNvPr id="40" name="TextBox 39"/>
          <p:cNvSpPr txBox="1"/>
          <p:nvPr/>
        </p:nvSpPr>
        <p:spPr>
          <a:xfrm>
            <a:off x="3635896" y="5587693"/>
            <a:ext cx="720080" cy="523220"/>
          </a:xfrm>
          <a:prstGeom prst="rect">
            <a:avLst/>
          </a:prstGeom>
          <a:noFill/>
        </p:spPr>
        <p:txBody>
          <a:bodyPr wrap="square" rtlCol="0">
            <a:spAutoFit/>
          </a:bodyPr>
          <a:lstStyle/>
          <a:p>
            <a:r>
              <a:rPr lang="en-US" altLang="zh-CN" sz="2800" b="1" dirty="0" smtClean="0">
                <a:solidFill>
                  <a:srgbClr val="FF0000"/>
                </a:solidFill>
                <a:latin typeface="Calibri" pitchFamily="34" charset="0"/>
              </a:rPr>
              <a:t>7</a:t>
            </a:r>
            <a:endParaRPr lang="zh-CN" altLang="en-US" sz="2800" b="1" dirty="0">
              <a:solidFill>
                <a:srgbClr val="FF0000"/>
              </a:solidFill>
              <a:latin typeface="Calibri" pitchFamily="34" charset="0"/>
            </a:endParaRPr>
          </a:p>
        </p:txBody>
      </p:sp>
      <p:sp>
        <p:nvSpPr>
          <p:cNvPr id="41" name="TextBox 40"/>
          <p:cNvSpPr txBox="1"/>
          <p:nvPr/>
        </p:nvSpPr>
        <p:spPr>
          <a:xfrm>
            <a:off x="4139952" y="6019741"/>
            <a:ext cx="720080" cy="523220"/>
          </a:xfrm>
          <a:prstGeom prst="rect">
            <a:avLst/>
          </a:prstGeom>
          <a:noFill/>
        </p:spPr>
        <p:txBody>
          <a:bodyPr wrap="square" rtlCol="0">
            <a:spAutoFit/>
          </a:bodyPr>
          <a:lstStyle/>
          <a:p>
            <a:r>
              <a:rPr lang="en-US" altLang="zh-CN" sz="2800" b="1" dirty="0" smtClean="0">
                <a:solidFill>
                  <a:srgbClr val="FF0000"/>
                </a:solidFill>
                <a:latin typeface="Calibri" pitchFamily="34" charset="0"/>
              </a:rPr>
              <a:t>4</a:t>
            </a:r>
            <a:endParaRPr lang="zh-CN" altLang="en-US" sz="2800" b="1" dirty="0">
              <a:solidFill>
                <a:srgbClr val="FF0000"/>
              </a:solidFill>
              <a:latin typeface="Calibri" pitchFamily="34" charset="0"/>
            </a:endParaRPr>
          </a:p>
        </p:txBody>
      </p:sp>
      <p:sp>
        <p:nvSpPr>
          <p:cNvPr id="42" name="TextBox 41"/>
          <p:cNvSpPr txBox="1"/>
          <p:nvPr/>
        </p:nvSpPr>
        <p:spPr>
          <a:xfrm>
            <a:off x="1619672" y="4382721"/>
            <a:ext cx="720080" cy="523220"/>
          </a:xfrm>
          <a:prstGeom prst="rect">
            <a:avLst/>
          </a:prstGeom>
          <a:noFill/>
        </p:spPr>
        <p:txBody>
          <a:bodyPr wrap="square" rtlCol="0">
            <a:spAutoFit/>
          </a:bodyPr>
          <a:lstStyle/>
          <a:p>
            <a:r>
              <a:rPr lang="en-US" altLang="zh-CN" sz="2800" b="1" dirty="0" smtClean="0">
                <a:solidFill>
                  <a:srgbClr val="FF0000"/>
                </a:solidFill>
                <a:latin typeface="Calibri" pitchFamily="34" charset="0"/>
              </a:rPr>
              <a:t>2</a:t>
            </a:r>
            <a:endParaRPr lang="zh-CN" altLang="en-US" sz="2800" b="1" dirty="0">
              <a:solidFill>
                <a:srgbClr val="FF0000"/>
              </a:solidFill>
              <a:latin typeface="Calibri" pitchFamily="34" charset="0"/>
            </a:endParaRPr>
          </a:p>
        </p:txBody>
      </p:sp>
      <p:sp>
        <p:nvSpPr>
          <p:cNvPr id="43" name="TextBox 42"/>
          <p:cNvSpPr txBox="1"/>
          <p:nvPr/>
        </p:nvSpPr>
        <p:spPr>
          <a:xfrm>
            <a:off x="5580112" y="3571469"/>
            <a:ext cx="720080" cy="523220"/>
          </a:xfrm>
          <a:prstGeom prst="rect">
            <a:avLst/>
          </a:prstGeom>
          <a:noFill/>
        </p:spPr>
        <p:txBody>
          <a:bodyPr wrap="square" rtlCol="0">
            <a:spAutoFit/>
          </a:bodyPr>
          <a:lstStyle/>
          <a:p>
            <a:r>
              <a:rPr lang="en-US" altLang="zh-CN" sz="2800" b="1" dirty="0" smtClean="0">
                <a:solidFill>
                  <a:srgbClr val="FF0000"/>
                </a:solidFill>
                <a:latin typeface="Calibri" pitchFamily="34" charset="0"/>
              </a:rPr>
              <a:t>6</a:t>
            </a:r>
            <a:endParaRPr lang="zh-CN" altLang="en-US" sz="2800" b="1" dirty="0">
              <a:solidFill>
                <a:srgbClr val="FF0000"/>
              </a:solidFill>
              <a:latin typeface="Calibri" pitchFamily="34" charset="0"/>
            </a:endParaRPr>
          </a:p>
        </p:txBody>
      </p:sp>
      <p:pic>
        <p:nvPicPr>
          <p:cNvPr id="45"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13142" y1="42387" x2="15400" y2="40741"/>
                        <a14:foregroundMark x1="23101" y1="44856" x2="24846" y2="44033"/>
                        <a14:foregroundMark x1="28337" y1="41975" x2="29055" y2="46914"/>
                        <a14:foregroundMark x1="29979" y1="44444" x2="31725" y2="39918"/>
                        <a14:foregroundMark x1="27823" y1="39918" x2="27413" y2="46091"/>
                        <a14:foregroundMark x1="43326" y1="42798" x2="43224" y2="49794"/>
                        <a14:foregroundMark x1="40349" y1="43210" x2="41889" y2="41975"/>
                        <a14:foregroundMark x1="44148" y1="41152" x2="45072" y2="41152"/>
                        <a14:foregroundMark x1="39836" y1="40329" x2="41992" y2="39506"/>
                        <a14:foregroundMark x1="53696" y1="40329" x2="60472" y2="38272"/>
                        <a14:foregroundMark x1="68480" y1="38272" x2="70945" y2="46502"/>
                        <a14:foregroundMark x1="74641" y1="39918" x2="75154" y2="49794"/>
                        <a14:foregroundMark x1="75154" y1="37449" x2="73614" y2="45679"/>
                        <a14:foregroundMark x1="74230" y1="37449" x2="75565" y2="41152"/>
                        <a14:foregroundMark x1="92710" y1="86420" x2="91786" y2="89712"/>
                        <a14:backgroundMark x1="1027" y1="25926" x2="1129" y2="81070"/>
                        <a14:backgroundMark x1="20021" y1="92181" x2="79466" y2="79424"/>
                        <a14:backgroundMark x1="95791" y1="41564" x2="95893" y2="89712"/>
                        <a14:backgroundMark x1="4928" y1="37860" x2="10472" y2="27572"/>
                        <a14:backgroundMark x1="8111" y1="29630" x2="81314" y2="29218"/>
                        <a14:backgroundMark x1="7598" y1="39095" x2="50719" y2="35391"/>
                        <a14:backgroundMark x1="50411" y1="37860" x2="81622" y2="34568"/>
                        <a14:backgroundMark x1="88604" y1="83951" x2="89220" y2="94239"/>
                        <a14:backgroundMark x1="83984" y1="69136" x2="83881" y2="76955"/>
                        <a14:backgroundMark x1="83881" y1="59671" x2="84805" y2="59259"/>
                      </a14:backgroundRemoval>
                    </a14:imgEffect>
                  </a14:imgLayer>
                </a14:imgProps>
              </a:ext>
              <a:ext uri="{28A0092B-C50C-407E-A947-70E740481C1C}">
                <a14:useLocalDpi xmlns:a14="http://schemas.microsoft.com/office/drawing/2010/main" val="0"/>
              </a:ext>
            </a:extLst>
          </a:blip>
          <a:srcRect/>
          <a:stretch>
            <a:fillRect/>
          </a:stretch>
        </p:blipFill>
        <p:spPr bwMode="auto">
          <a:xfrm>
            <a:off x="2051721" y="-99392"/>
            <a:ext cx="4824535" cy="1203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42000" b="81250" l="9922" r="87656">
                        <a14:foregroundMark x1="16406" y1="50125" x2="24766" y2="51250"/>
                        <a14:foregroundMark x1="12891" y1="47750" x2="13750" y2="47500"/>
                        <a14:foregroundMark x1="32031" y1="47125" x2="33125" y2="48125"/>
                        <a14:foregroundMark x1="50625" y1="47750" x2="51484" y2="48250"/>
                        <a14:foregroundMark x1="69531" y1="48500" x2="70391" y2="47875"/>
                        <a14:foregroundMark x1="22656" y1="66500" x2="23125" y2="67500"/>
                        <a14:foregroundMark x1="41250" y1="67250" x2="41875" y2="67875"/>
                        <a14:foregroundMark x1="59766" y1="67750" x2="61250" y2="67125"/>
                        <a14:foregroundMark x1="17734" y1="58500" x2="29375" y2="47250"/>
                        <a14:foregroundMark x1="16641" y1="48500" x2="29609" y2="54250"/>
                        <a14:foregroundMark x1="20156" y1="48875" x2="26250" y2="48750"/>
                        <a14:foregroundMark x1="20859" y1="56750" x2="27891" y2="55250"/>
                        <a14:foregroundMark x1="19375" y1="57750" x2="28359" y2="55500"/>
                        <a14:foregroundMark x1="35781" y1="57500" x2="48906" y2="52875"/>
                        <a14:foregroundMark x1="54844" y1="58125" x2="67734" y2="51125"/>
                        <a14:foregroundMark x1="73906" y1="58250" x2="86406" y2="50750"/>
                        <a14:foregroundMark x1="24844" y1="72875" x2="39375" y2="72500"/>
                        <a14:foregroundMark x1="43906" y1="72500" x2="58281" y2="72125"/>
                        <a14:foregroundMark x1="62500" y1="74750" x2="77031" y2="72500"/>
                        <a14:foregroundMark x1="17031" y1="52875" x2="22656" y2="54500"/>
                        <a14:foregroundMark x1="16250" y1="46750" x2="28516" y2="47125"/>
                        <a14:foregroundMark x1="34219" y1="49500" x2="47109" y2="46750"/>
                        <a14:foregroundMark x1="53125" y1="52125" x2="64219" y2="46750"/>
                        <a14:foregroundMark x1="72109" y1="51875" x2="84609" y2="48250"/>
                        <a14:foregroundMark x1="73359" y1="55250" x2="78516" y2="53750"/>
                        <a14:foregroundMark x1="54531" y1="54500" x2="62109" y2="51875"/>
                        <a14:foregroundMark x1="24844" y1="68250" x2="39219" y2="69750"/>
                        <a14:foregroundMark x1="28594" y1="77125" x2="37500" y2="74750"/>
                        <a14:foregroundMark x1="46641" y1="77750" x2="56719" y2="74500"/>
                        <a14:foregroundMark x1="44141" y1="66750" x2="56719" y2="66250"/>
                        <a14:foregroundMark x1="62500" y1="67750" x2="73906" y2="66250"/>
                        <a14:foregroundMark x1="68906" y1="68875" x2="74844" y2="67875"/>
                        <a14:foregroundMark x1="45859" y1="69125" x2="56719" y2="68125"/>
                        <a14:foregroundMark x1="36484" y1="54875" x2="47734" y2="51125"/>
                        <a14:foregroundMark x1="46250" y1="74875" x2="52969" y2="72250"/>
                        <a14:foregroundMark x1="65000" y1="76875" x2="74375" y2="74750"/>
                      </a14:backgroundRemoval>
                    </a14:imgEffect>
                  </a14:imgLayer>
                </a14:imgProps>
              </a:ext>
              <a:ext uri="{28A0092B-C50C-407E-A947-70E740481C1C}">
                <a14:useLocalDpi xmlns:a14="http://schemas.microsoft.com/office/drawing/2010/main" val="0"/>
              </a:ext>
            </a:extLst>
          </a:blip>
          <a:srcRect l="9718" t="41726" r="10262" b="17048"/>
          <a:stretch/>
        </p:blipFill>
        <p:spPr bwMode="auto">
          <a:xfrm>
            <a:off x="962583" y="1196752"/>
            <a:ext cx="7434518" cy="239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40306" y="908720"/>
            <a:ext cx="7988110" cy="523220"/>
          </a:xfrm>
          <a:prstGeom prst="rect">
            <a:avLst/>
          </a:prstGeom>
          <a:noFill/>
        </p:spPr>
        <p:txBody>
          <a:bodyPr wrap="square" rtlCol="0">
            <a:spAutoFit/>
          </a:bodyPr>
          <a:lstStyle/>
          <a:p>
            <a:r>
              <a:rPr lang="en-US" altLang="zh-CN" sz="2800" b="1" dirty="0" smtClean="0">
                <a:latin typeface="Calibri" pitchFamily="34" charset="0"/>
              </a:rPr>
              <a:t>Write the numbers.</a:t>
            </a:r>
            <a:endParaRPr lang="zh-CN" altLang="en-US" sz="2800" b="1" dirty="0">
              <a:latin typeface="Calibri" pitchFamily="34" charset="0"/>
            </a:endParaRPr>
          </a:p>
        </p:txBody>
      </p:sp>
    </p:spTree>
    <p:extLst>
      <p:ext uri="{BB962C8B-B14F-4D97-AF65-F5344CB8AC3E}">
        <p14:creationId xmlns:p14="http://schemas.microsoft.com/office/powerpoint/2010/main" val="400748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8" grpId="0"/>
      <p:bldP spid="39" grpId="0"/>
      <p:bldP spid="40" grpId="0"/>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3613" y="1097476"/>
            <a:ext cx="4250387" cy="5760524"/>
          </a:xfrm>
          <a:prstGeom prst="rect">
            <a:avLst/>
          </a:prstGeom>
          <a:solidFill>
            <a:srgbClr val="FFFFFF">
              <a:shade val="85000"/>
            </a:srgbClr>
          </a:solidFill>
          <a:ln>
            <a:noFill/>
          </a:ln>
          <a:effectLst/>
        </p:spPr>
      </p:pic>
      <p:sp>
        <p:nvSpPr>
          <p:cNvPr id="3" name="矩形 2"/>
          <p:cNvSpPr/>
          <p:nvPr/>
        </p:nvSpPr>
        <p:spPr>
          <a:xfrm>
            <a:off x="642910" y="1054477"/>
            <a:ext cx="3764557" cy="646331"/>
          </a:xfrm>
          <a:prstGeom prst="rect">
            <a:avLst/>
          </a:prstGeom>
          <a:effectLst>
            <a:outerShdw blurRad="50800" dist="38100" dir="2700000" algn="tl" rotWithShape="0">
              <a:prstClr val="black">
                <a:alpha val="40000"/>
              </a:prstClr>
            </a:outerShdw>
          </a:effectLst>
        </p:spPr>
        <p:txBody>
          <a:bodyPr wrap="none">
            <a:spAutoFit/>
          </a:bodyPr>
          <a:lstStyle/>
          <a:p>
            <a:r>
              <a:rPr lang="en-US" altLang="zh-CN" sz="3600" b="1" dirty="0" smtClean="0">
                <a:solidFill>
                  <a:schemeClr val="bg1"/>
                </a:solidFill>
                <a:latin typeface="Calibri" pitchFamily="34" charset="0"/>
              </a:rPr>
              <a:t>The </a:t>
            </a:r>
            <a:r>
              <a:rPr lang="en-US" altLang="zh-CN" sz="3600" b="1" dirty="0">
                <a:solidFill>
                  <a:schemeClr val="bg1"/>
                </a:solidFill>
                <a:latin typeface="Calibri" pitchFamily="34" charset="0"/>
              </a:rPr>
              <a:t>F</a:t>
            </a:r>
            <a:r>
              <a:rPr lang="en-US" altLang="zh-CN" sz="3600" b="1" dirty="0" smtClean="0">
                <a:solidFill>
                  <a:schemeClr val="bg1"/>
                </a:solidFill>
                <a:latin typeface="Calibri" pitchFamily="34" charset="0"/>
              </a:rPr>
              <a:t>irst </a:t>
            </a:r>
            <a:r>
              <a:rPr lang="en-US" altLang="zh-CN" sz="3600" b="1" dirty="0">
                <a:solidFill>
                  <a:schemeClr val="bg1"/>
                </a:solidFill>
                <a:latin typeface="Calibri" pitchFamily="34" charset="0"/>
              </a:rPr>
              <a:t>C</a:t>
            </a:r>
            <a:r>
              <a:rPr lang="en-US" altLang="zh-CN" sz="3600" b="1" dirty="0" smtClean="0">
                <a:solidFill>
                  <a:schemeClr val="bg1"/>
                </a:solidFill>
                <a:latin typeface="Calibri" pitchFamily="34" charset="0"/>
              </a:rPr>
              <a:t>ompass</a:t>
            </a:r>
            <a:endParaRPr lang="zh-CN" altLang="en-US" sz="2800" dirty="0">
              <a:solidFill>
                <a:schemeClr val="bg1"/>
              </a:solidFill>
              <a:latin typeface="Calibri" pitchFamily="34" charset="0"/>
            </a:endParaRPr>
          </a:p>
        </p:txBody>
      </p:sp>
      <p:sp>
        <p:nvSpPr>
          <p:cNvPr id="4" name="TextBox 3"/>
          <p:cNvSpPr txBox="1"/>
          <p:nvPr/>
        </p:nvSpPr>
        <p:spPr>
          <a:xfrm>
            <a:off x="129486" y="1916832"/>
            <a:ext cx="4676811" cy="2677656"/>
          </a:xfrm>
          <a:prstGeom prst="rect">
            <a:avLst/>
          </a:prstGeom>
          <a:noFill/>
        </p:spPr>
        <p:txBody>
          <a:bodyPr wrap="square" rtlCol="0">
            <a:spAutoFit/>
          </a:bodyPr>
          <a:lstStyle/>
          <a:p>
            <a:r>
              <a:rPr lang="en-US" altLang="zh-CN" sz="2400" b="1" dirty="0" smtClean="0">
                <a:latin typeface="Calibri" pitchFamily="34" charset="0"/>
              </a:rPr>
              <a:t>The compass was invented in China long ago. When you spin the spoon, it moves around. When it stops, the handle of the spoon points south. That’s why we call it a “</a:t>
            </a:r>
            <a:r>
              <a:rPr lang="en-US" altLang="zh-CN" sz="2400" b="1" dirty="0" err="1" smtClean="0">
                <a:latin typeface="Calibri" pitchFamily="34" charset="0"/>
              </a:rPr>
              <a:t>si</a:t>
            </a:r>
            <a:r>
              <a:rPr lang="en-US" altLang="zh-CN" sz="2400" b="1" dirty="0" smtClean="0">
                <a:latin typeface="Calibri" pitchFamily="34" charset="0"/>
              </a:rPr>
              <a:t> nan” in Chinese.</a:t>
            </a:r>
          </a:p>
          <a:p>
            <a:r>
              <a:rPr lang="en-US" altLang="zh-CN" sz="2400" b="1" dirty="0" smtClean="0">
                <a:latin typeface="Calibri" pitchFamily="34" charset="0"/>
              </a:rPr>
              <a:t>What is the spoon made of?</a:t>
            </a:r>
            <a:endParaRPr lang="zh-CN" altLang="en-US" sz="2400" b="1" dirty="0">
              <a:latin typeface="Calibri" pitchFamily="34" charset="0"/>
            </a:endParaRPr>
          </a:p>
        </p:txBody>
      </p:sp>
      <p:sp>
        <p:nvSpPr>
          <p:cNvPr id="7" name="TextBox 6"/>
          <p:cNvSpPr txBox="1"/>
          <p:nvPr/>
        </p:nvSpPr>
        <p:spPr>
          <a:xfrm>
            <a:off x="55010" y="5085184"/>
            <a:ext cx="4723769" cy="1323439"/>
          </a:xfrm>
          <a:prstGeom prst="rect">
            <a:avLst/>
          </a:prstGeom>
          <a:solidFill>
            <a:srgbClr val="F8F8F8">
              <a:alpha val="50196"/>
            </a:srgbClr>
          </a:solidFill>
        </p:spPr>
        <p:txBody>
          <a:bodyPr wrap="square" rtlCol="0">
            <a:spAutoFit/>
          </a:bodyPr>
          <a:lstStyle/>
          <a:p>
            <a:r>
              <a:rPr lang="en-US" altLang="zh-CN" sz="2000" b="1" dirty="0" smtClean="0">
                <a:solidFill>
                  <a:srgbClr val="FF0000"/>
                </a:solidFill>
                <a:latin typeface="Calibri" pitchFamily="34" charset="0"/>
              </a:rPr>
              <a:t>Possible answer:</a:t>
            </a:r>
          </a:p>
          <a:p>
            <a:r>
              <a:rPr lang="en-US" altLang="zh-CN" sz="2000" b="1" dirty="0" smtClean="0">
                <a:solidFill>
                  <a:srgbClr val="FF0000"/>
                </a:solidFill>
                <a:latin typeface="Calibri" pitchFamily="34" charset="0"/>
              </a:rPr>
              <a:t>The spoon is made of a special magnetic rock. The rock is called “lodestone”. It points south because it is magnetic.</a:t>
            </a:r>
          </a:p>
        </p:txBody>
      </p:sp>
    </p:spTree>
    <p:extLst>
      <p:ext uri="{BB962C8B-B14F-4D97-AF65-F5344CB8AC3E}">
        <p14:creationId xmlns:p14="http://schemas.microsoft.com/office/powerpoint/2010/main" val="294985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LUS 1A 模板">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2121</TotalTime>
  <Words>174</Words>
  <Application>Microsoft Office PowerPoint</Application>
  <PresentationFormat>全屏显示(4:3)</PresentationFormat>
  <Paragraphs>36</Paragraphs>
  <Slides>7</Slides>
  <Notes>0</Notes>
  <HiddenSlides>0</HiddenSlides>
  <MMClips>0</MMClips>
  <ScaleCrop>false</ScaleCrop>
  <HeadingPairs>
    <vt:vector size="4" baseType="variant">
      <vt:variant>
        <vt:lpstr>主题</vt:lpstr>
      </vt:variant>
      <vt:variant>
        <vt:i4>1</vt:i4>
      </vt:variant>
      <vt:variant>
        <vt:lpstr>幻灯片标题</vt:lpstr>
      </vt:variant>
      <vt:variant>
        <vt:i4>7</vt:i4>
      </vt:variant>
    </vt:vector>
  </HeadingPairs>
  <TitlesOfParts>
    <vt:vector size="8" baseType="lpstr">
      <vt:lpstr>LUS 1A 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1A1 OUR SENSES</dc:title>
  <dc:creator>FLTRP</dc:creator>
  <cp:lastModifiedBy>FLTRP</cp:lastModifiedBy>
  <cp:revision>149</cp:revision>
  <cp:lastPrinted>2015-04-01T02:30:01Z</cp:lastPrinted>
  <dcterms:created xsi:type="dcterms:W3CDTF">2015-03-12T07:16:30Z</dcterms:created>
  <dcterms:modified xsi:type="dcterms:W3CDTF">2017-11-07T02:39:14Z</dcterms:modified>
</cp:coreProperties>
</file>