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71" r:id="rId12"/>
    <p:sldId id="265" r:id="rId13"/>
    <p:sldId id="267" r:id="rId14"/>
    <p:sldId id="270" r:id="rId15"/>
    <p:sldId id="268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33"/>
    <a:srgbClr val="FFFFCC"/>
    <a:srgbClr val="FFFF00"/>
    <a:srgbClr val="F8F200"/>
    <a:srgbClr val="EEE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1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课程资源-教案+课件\课件\单元背景色图片\SB 3B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23257" r="3200" b="22726"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C:\Documents and Settings\zhoushaozhen\桌面\图片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26" y="0"/>
            <a:ext cx="800696" cy="90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F:\课程资源-教案+课件\1A\麦米透明标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40" b="27303"/>
          <a:stretch>
            <a:fillRect/>
          </a:stretch>
        </p:blipFill>
        <p:spPr bwMode="auto">
          <a:xfrm>
            <a:off x="7884368" y="142875"/>
            <a:ext cx="1267570" cy="54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15F37-EBC1-4224-929E-5AAF9D781769}" type="datetimeFigureOut">
              <a:rPr lang="zh-CN" altLang="en-US"/>
              <a:pPr>
                <a:defRPr/>
              </a:pPr>
              <a:t>2016-5-30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04C07-18CD-416B-AA3F-6B0C7230E6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2050" name="Picture 2" descr="C:\Users\Administrator\Desktop\3A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743" y="-107156"/>
            <a:ext cx="1944439" cy="100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83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C2E2F39-C158-46D7-A8B4-F4057E4E5065}" type="datetimeFigureOut">
              <a:rPr lang="zh-CN" altLang="en-US"/>
              <a:pPr>
                <a:defRPr/>
              </a:pPr>
              <a:t>2016-5-30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3757C77-F6B4-4157-9BA9-9CAE574B94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3" t="30162" b="10542"/>
          <a:stretch>
            <a:fillRect/>
          </a:stretch>
        </p:blipFill>
        <p:spPr bwMode="auto">
          <a:xfrm>
            <a:off x="3779912" y="1541308"/>
            <a:ext cx="5364088" cy="558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11944" y="755987"/>
            <a:ext cx="355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spc="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</a:t>
            </a:r>
            <a:r>
              <a:rPr lang="en-US" altLang="zh-CN" sz="6600" b="1" spc="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NIT 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6600" b="1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6600" b="1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spc="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2" name="矩形 1"/>
          <p:cNvSpPr/>
          <p:nvPr/>
        </p:nvSpPr>
        <p:spPr>
          <a:xfrm>
            <a:off x="-108520" y="5157192"/>
            <a:ext cx="47371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土壤和岩石</a:t>
            </a:r>
            <a:endParaRPr lang="en-US" altLang="zh-CN" sz="36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468560" y="2140401"/>
            <a:ext cx="5328592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8800" b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S</a:t>
            </a:r>
            <a:r>
              <a:rPr lang="en-US" altLang="zh-CN" sz="7200" b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OIL</a:t>
            </a:r>
            <a:r>
              <a:rPr lang="en-US" altLang="zh-CN" sz="8800" b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 </a:t>
            </a:r>
            <a:r>
              <a:rPr lang="en-US" altLang="zh-CN" sz="7200" b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AND</a:t>
            </a:r>
            <a:r>
              <a:rPr lang="en-US" altLang="zh-CN" sz="8800" b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 R</a:t>
            </a:r>
            <a:r>
              <a:rPr lang="en-US" altLang="zh-CN" sz="7200" b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OCKS</a:t>
            </a:r>
            <a:endParaRPr lang="zh-CN" altLang="en-US" sz="7200" b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45" b="65252" l="10549" r="89194">
                        <a14:foregroundMark x1="11456" y1="27403" x2="11456" y2="412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25073" r="10564" b="34719"/>
          <a:stretch/>
        </p:blipFill>
        <p:spPr>
          <a:xfrm>
            <a:off x="1094769" y="1729378"/>
            <a:ext cx="7221647" cy="5131613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955" y="-352509"/>
            <a:ext cx="4459261" cy="198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216917" y="1124744"/>
            <a:ext cx="8891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Calibri" pitchFamily="34" charset="0"/>
              </a:rPr>
              <a:t>Let’s go for a walk. What is under our feet? Sing the song.</a:t>
            </a:r>
            <a:endParaRPr lang="zh-CN" altLang="en-US" sz="2800" b="1" dirty="0">
              <a:latin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9592" y="2344841"/>
            <a:ext cx="7560840" cy="4247317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endParaRPr lang="zh-CN" altLang="en-US" dirty="0"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 dirty="0" smtClean="0">
                <a:latin typeface="Calibri" pitchFamily="34" charset="0"/>
              </a:rPr>
              <a:t>Walk </a:t>
            </a:r>
            <a:r>
              <a:rPr lang="en-US" altLang="zh-CN" sz="2800" b="1" dirty="0">
                <a:latin typeface="Calibri" pitchFamily="34" charset="0"/>
              </a:rPr>
              <a:t>on the soil, under our feet. </a:t>
            </a:r>
          </a:p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Calibri" pitchFamily="34" charset="0"/>
              </a:rPr>
              <a:t>Walk on the soil, under our feet. </a:t>
            </a:r>
          </a:p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Calibri" pitchFamily="34" charset="0"/>
              </a:rPr>
              <a:t>With sand and stones and pieces of </a:t>
            </a:r>
            <a:r>
              <a:rPr lang="en-US" altLang="zh-CN" sz="2800" b="1" dirty="0" smtClean="0">
                <a:latin typeface="Calibri" pitchFamily="34" charset="0"/>
              </a:rPr>
              <a:t>wood, </a:t>
            </a:r>
            <a:endParaRPr lang="zh-CN" altLang="en-US" sz="2800" b="1" dirty="0"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Calibri" pitchFamily="34" charset="0"/>
              </a:rPr>
              <a:t>With grass and leaves and </a:t>
            </a:r>
            <a:r>
              <a:rPr lang="en-US" altLang="zh-CN" sz="2800" b="1" dirty="0" smtClean="0">
                <a:latin typeface="Calibri" pitchFamily="34" charset="0"/>
              </a:rPr>
              <a:t>slippery worms, </a:t>
            </a:r>
            <a:endParaRPr lang="zh-CN" altLang="en-US" sz="2800" b="1" dirty="0"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Calibri" pitchFamily="34" charset="0"/>
              </a:rPr>
              <a:t>That’s the soil, under our feet. </a:t>
            </a:r>
          </a:p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Calibri" pitchFamily="34" charset="0"/>
              </a:rPr>
              <a:t>Walk on the soil. </a:t>
            </a:r>
            <a:endParaRPr lang="zh-CN" altLang="en-US" sz="2800" b="1" dirty="0">
              <a:latin typeface="Calibri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44143" y="2001034"/>
            <a:ext cx="29249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ln w="19050"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Under Our</a:t>
            </a:r>
            <a:r>
              <a:rPr lang="en-US" altLang="zh-CN" sz="4000" b="1" cap="none" spc="0" dirty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zh-CN" sz="3200" b="1" dirty="0">
                <a:ln w="19050"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Feet </a:t>
            </a:r>
            <a:endParaRPr lang="zh-CN" altLang="en-US" sz="3200" b="1" dirty="0">
              <a:ln w="19050">
                <a:solidFill>
                  <a:srgbClr val="0070C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t="27139" r="37190" b="49907"/>
          <a:stretch>
            <a:fillRect/>
          </a:stretch>
        </p:blipFill>
        <p:spPr bwMode="auto">
          <a:xfrm>
            <a:off x="2313743" y="734749"/>
            <a:ext cx="4997673" cy="112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50156" y="2132856"/>
            <a:ext cx="77768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ts val="1200"/>
              </a:spcBef>
              <a:defRPr/>
            </a:pPr>
            <a:r>
              <a:rPr lang="en-US" altLang="zh-CN" sz="2800" b="1" dirty="0" smtClean="0">
                <a:latin typeface="+mj-lt"/>
              </a:rPr>
              <a:t>I can see stones, sand and plant material in the soil.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zh-CN" sz="2800" b="1" dirty="0" smtClean="0">
                <a:latin typeface="+mj-lt"/>
              </a:rPr>
              <a:t>There are different kinds of soil.</a:t>
            </a:r>
            <a:endParaRPr lang="zh-CN" altLang="en-US" sz="2800" b="1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087" y1="93643" x2="81003" y2="94419"/>
                        <a14:foregroundMark x1="84037" y1="89612" x2="84169" y2="92403"/>
                        <a14:foregroundMark x1="73879" y1="95039" x2="73747" y2="96279"/>
                        <a14:foregroundMark x1="71108" y1="94574" x2="73747" y2="95814"/>
                        <a14:foregroundMark x1="30475" y1="17519" x2="32058" y2="20155"/>
                        <a14:foregroundMark x1="23219" y1="24651" x2="23483" y2="26977"/>
                        <a14:foregroundMark x1="64908" y1="17984" x2="67546" y2="20465"/>
                        <a14:foregroundMark x1="70712" y1="21860" x2="70712" y2="22481"/>
                        <a14:foregroundMark x1="72955" y1="25116" x2="73483" y2="25891"/>
                        <a14:foregroundMark x1="76385" y1="91318" x2="84433" y2="91008"/>
                        <a14:foregroundMark x1="24274" y1="46822" x2="28232" y2="66977"/>
                        <a14:foregroundMark x1="48549" y1="11163" x2="46570" y2="20155"/>
                        <a14:backgroundMark x1="10158" y1="10233" x2="9367" y2="41860"/>
                        <a14:backgroundMark x1="50792" y1="34419" x2="51847" y2="70233"/>
                        <a14:backgroundMark x1="20053" y1="8527" x2="7388" y2="35814"/>
                        <a14:backgroundMark x1="6201" y1="38295" x2="8179" y2="78760"/>
                        <a14:backgroundMark x1="54617" y1="48682" x2="56069" y2="85581"/>
                        <a14:backgroundMark x1="40765" y1="58915" x2="56860" y2="79225"/>
                        <a14:backgroundMark x1="63852" y1="70233" x2="50396" y2="87442"/>
                        <a14:backgroundMark x1="38127" y1="88217" x2="56860" y2="95349"/>
                        <a14:backgroundMark x1="63456" y1="79070" x2="50000" y2="95814"/>
                        <a14:backgroundMark x1="36148" y1="63566" x2="40765" y2="70078"/>
                        <a14:backgroundMark x1="3958" y1="52093" x2="6596" y2="92248"/>
                        <a14:backgroundMark x1="5541" y1="11473" x2="5937" y2="38605"/>
                        <a14:backgroundMark x1="27045" y1="7132" x2="13456" y2="24496"/>
                        <a14:backgroundMark x1="6201" y1="4341" x2="39974" y2="4341"/>
                        <a14:backgroundMark x1="36675" y1="12558" x2="41821" y2="36434"/>
                        <a14:backgroundMark x1="55013" y1="27907" x2="54881" y2="43101"/>
                        <a14:backgroundMark x1="68734" y1="5271" x2="86544" y2="16589"/>
                        <a14:backgroundMark x1="64248" y1="8527" x2="54485" y2="25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06460"/>
            <a:ext cx="2880320" cy="245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 bwMode="auto">
          <a:xfrm>
            <a:off x="900086" y="1988888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900086" y="2564904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4094" y="1772816"/>
            <a:ext cx="9072562" cy="1964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+mj-lt"/>
              </a:rPr>
              <a:t>I separated the soil into different parts.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+mj-lt"/>
              </a:rPr>
              <a:t>I compared different kinds of soil.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+mj-lt"/>
              </a:rPr>
              <a:t>I watched a video.</a:t>
            </a:r>
            <a:endParaRPr lang="zh-CN" altLang="en-US" sz="2800" b="1" dirty="0"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43415" y="1916832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</a:p>
        </p:txBody>
      </p:sp>
      <p:sp>
        <p:nvSpPr>
          <p:cNvPr id="12" name="矩形 11"/>
          <p:cNvSpPr/>
          <p:nvPr/>
        </p:nvSpPr>
        <p:spPr>
          <a:xfrm>
            <a:off x="827584" y="2492896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3" b="53778" l="8938" r="79063">
                        <a14:foregroundMark x1="16500" y1="41333" x2="16625" y2="45667"/>
                        <a14:foregroundMark x1="35563" y1="41000" x2="36313" y2="48111"/>
                        <a14:foregroundMark x1="69875" y1="47667" x2="71750" y2="47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0" t="30920" r="20026" b="43695"/>
          <a:stretch/>
        </p:blipFill>
        <p:spPr bwMode="auto">
          <a:xfrm>
            <a:off x="2453394" y="669615"/>
            <a:ext cx="4536504" cy="91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3087" y1="93643" x2="81003" y2="94419"/>
                        <a14:foregroundMark x1="84037" y1="89612" x2="84169" y2="92403"/>
                        <a14:foregroundMark x1="73879" y1="95039" x2="73747" y2="96279"/>
                        <a14:foregroundMark x1="71108" y1="94574" x2="73747" y2="95814"/>
                        <a14:foregroundMark x1="30475" y1="17519" x2="32058" y2="20155"/>
                        <a14:foregroundMark x1="23219" y1="24651" x2="23483" y2="26977"/>
                        <a14:foregroundMark x1="64908" y1="17984" x2="67546" y2="20465"/>
                        <a14:foregroundMark x1="70712" y1="21860" x2="70712" y2="22481"/>
                        <a14:foregroundMark x1="72955" y1="25116" x2="73483" y2="25891"/>
                        <a14:foregroundMark x1="76385" y1="91318" x2="84433" y2="91008"/>
                        <a14:foregroundMark x1="24274" y1="46822" x2="28232" y2="66977"/>
                        <a14:foregroundMark x1="48549" y1="11163" x2="46570" y2="20155"/>
                        <a14:backgroundMark x1="10158" y1="10233" x2="9367" y2="41860"/>
                        <a14:backgroundMark x1="50792" y1="34419" x2="51847" y2="70233"/>
                        <a14:backgroundMark x1="20053" y1="8527" x2="7388" y2="35814"/>
                        <a14:backgroundMark x1="6201" y1="38295" x2="8179" y2="78760"/>
                        <a14:backgroundMark x1="54617" y1="48682" x2="56069" y2="85581"/>
                        <a14:backgroundMark x1="40765" y1="58915" x2="56860" y2="79225"/>
                        <a14:backgroundMark x1="63852" y1="70233" x2="50396" y2="87442"/>
                        <a14:backgroundMark x1="38127" y1="88217" x2="56860" y2="95349"/>
                        <a14:backgroundMark x1="63456" y1="79070" x2="50000" y2="95814"/>
                        <a14:backgroundMark x1="36148" y1="63566" x2="40765" y2="70078"/>
                        <a14:backgroundMark x1="3958" y1="52093" x2="6596" y2="92248"/>
                        <a14:backgroundMark x1="5541" y1="11473" x2="5937" y2="38605"/>
                        <a14:backgroundMark x1="27045" y1="7132" x2="13456" y2="24496"/>
                        <a14:backgroundMark x1="6201" y1="4341" x2="39974" y2="4341"/>
                        <a14:backgroundMark x1="36675" y1="12558" x2="41821" y2="36434"/>
                        <a14:backgroundMark x1="55013" y1="27907" x2="54881" y2="43101"/>
                        <a14:backgroundMark x1="68734" y1="5271" x2="86544" y2="16589"/>
                        <a14:backgroundMark x1="64248" y1="8527" x2="54485" y2="25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06460"/>
            <a:ext cx="2880320" cy="245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900086" y="3212976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86" y="1726778"/>
            <a:ext cx="2021858" cy="1641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C000"/>
            </a:solidFill>
            <a:prstDash val="dash"/>
          </a:ln>
          <a:effectLst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40" y="1718028"/>
            <a:ext cx="2040227" cy="1645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  <a:prstDash val="dashDot"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744889"/>
            <a:ext cx="2040227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92D050"/>
            </a:solidFill>
            <a:prstDash val="dashDot"/>
          </a:ln>
          <a:effectLst/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2575"/>
          <a:stretch/>
        </p:blipFill>
        <p:spPr>
          <a:xfrm>
            <a:off x="2483768" y="1744889"/>
            <a:ext cx="2021858" cy="1612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/>
            </a:solidFill>
            <a:prstDash val="dashDot"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49942" y="3337828"/>
            <a:ext cx="151216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bone</a:t>
            </a:r>
            <a:endParaRPr lang="zh-CN" altLang="en-US" sz="2800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2320" y="3337828"/>
            <a:ext cx="151216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water</a:t>
            </a:r>
            <a:endParaRPr lang="zh-CN" altLang="en-US" sz="2800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3284984"/>
            <a:ext cx="151216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rocks</a:t>
            </a:r>
            <a:endParaRPr lang="zh-CN" altLang="en-US" sz="2800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3337828"/>
            <a:ext cx="151216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oil</a:t>
            </a:r>
            <a:endParaRPr lang="zh-CN" altLang="en-US" sz="2800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53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8846"/>
            <a:ext cx="7140797" cy="273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77" b="100000" l="9524" r="89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341" y="5125230"/>
            <a:ext cx="1788195" cy="176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TextBox 12"/>
          <p:cNvSpPr txBox="1">
            <a:spLocks noChangeArrowheads="1"/>
          </p:cNvSpPr>
          <p:nvPr/>
        </p:nvSpPr>
        <p:spPr bwMode="auto">
          <a:xfrm>
            <a:off x="467544" y="937120"/>
            <a:ext cx="8891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Calibri" pitchFamily="34" charset="0"/>
              </a:rPr>
              <a:t>What is under the soil?</a:t>
            </a:r>
            <a:endParaRPr lang="zh-CN" altLang="en-US" sz="2800" b="1" dirty="0">
              <a:latin typeface="Calibri" pitchFamily="34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2" t="43333" r="28683" b="31274"/>
          <a:stretch>
            <a:fillRect/>
          </a:stretch>
        </p:blipFill>
        <p:spPr bwMode="auto">
          <a:xfrm>
            <a:off x="2151473" y="0"/>
            <a:ext cx="5117818" cy="122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46561" y="2420888"/>
            <a:ext cx="5519460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96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</a:rPr>
              <a:t>Workbook</a:t>
            </a:r>
            <a:endParaRPr lang="zh-CN" altLang="en-US" sz="96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4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456" y="4237728"/>
            <a:ext cx="2288906" cy="1855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83"/>
          <a:stretch/>
        </p:blipFill>
        <p:spPr>
          <a:xfrm>
            <a:off x="499379" y="4144912"/>
            <a:ext cx="2272421" cy="1897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686" y="4158666"/>
            <a:ext cx="2232248" cy="1883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399" y="1770864"/>
            <a:ext cx="2305049" cy="1730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927" y="1762195"/>
            <a:ext cx="2261201" cy="1738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9" y="1770865"/>
            <a:ext cx="2329651" cy="1730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98" name="TextBox 15"/>
          <p:cNvSpPr txBox="1">
            <a:spLocks noChangeArrowheads="1"/>
          </p:cNvSpPr>
          <p:nvPr/>
        </p:nvSpPr>
        <p:spPr bwMode="auto">
          <a:xfrm>
            <a:off x="755576" y="836712"/>
            <a:ext cx="8893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Calibri" pitchFamily="34" charset="0"/>
              </a:rPr>
              <a:t>What can you find in soil? Tick(</a:t>
            </a:r>
            <a:r>
              <a:rPr lang="zh-CN" altLang="en-US" sz="2800" b="1" dirty="0">
                <a:latin typeface="+mn-ea"/>
                <a:ea typeface="+mn-ea"/>
              </a:rPr>
              <a:t>√</a:t>
            </a:r>
            <a:r>
              <a:rPr lang="en-US" altLang="zh-CN" sz="2800" b="1" dirty="0">
                <a:latin typeface="Calibri" pitchFamily="34" charset="0"/>
              </a:rPr>
              <a:t>). </a:t>
            </a:r>
            <a:endParaRPr lang="zh-CN" altLang="en-US" sz="2800" b="1" dirty="0">
              <a:latin typeface="Calibri" pitchFamily="34" charset="0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2366623" y="3069007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5254934" y="3069008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8139362" y="3069008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2279738" y="5558957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5209194" y="5558957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8086990" y="5617951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284304" y="2992620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5202163" y="2996234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8028384" y="2999848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2201985" y="5498068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8007810" y="5543809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3" t="30162" b="10542"/>
          <a:stretch>
            <a:fillRect/>
          </a:stretch>
        </p:blipFill>
        <p:spPr bwMode="auto">
          <a:xfrm>
            <a:off x="3779912" y="1541308"/>
            <a:ext cx="5364088" cy="558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5496" y="2276872"/>
            <a:ext cx="5400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Calibri" pitchFamily="34" charset="0"/>
                <a:cs typeface="Calibri" pitchFamily="34" charset="0"/>
              </a:rPr>
              <a:t>I can be </a:t>
            </a:r>
            <a:r>
              <a:rPr lang="en-US" altLang="zh-CN" sz="2800" b="1" dirty="0" smtClean="0">
                <a:latin typeface="Calibri" pitchFamily="34" charset="0"/>
                <a:cs typeface="Calibri" pitchFamily="34" charset="0"/>
              </a:rPr>
              <a:t>round,</a:t>
            </a:r>
            <a:endParaRPr lang="en-US" altLang="zh-CN" sz="2800" b="1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Calibri" pitchFamily="34" charset="0"/>
                <a:cs typeface="Calibri" pitchFamily="34" charset="0"/>
              </a:rPr>
              <a:t>I can be small.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Calibri" pitchFamily="34" charset="0"/>
                <a:cs typeface="Calibri" pitchFamily="34" charset="0"/>
              </a:rPr>
              <a:t>I can be </a:t>
            </a:r>
            <a:r>
              <a:rPr lang="en-US" altLang="zh-CN" sz="2800" b="1" dirty="0" smtClean="0">
                <a:latin typeface="Calibri" pitchFamily="34" charset="0"/>
                <a:cs typeface="Calibri" pitchFamily="34" charset="0"/>
              </a:rPr>
              <a:t>sharp,</a:t>
            </a:r>
            <a:endParaRPr lang="en-US" altLang="zh-CN" sz="2800" b="1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Calibri" pitchFamily="34" charset="0"/>
                <a:cs typeface="Calibri" pitchFamily="34" charset="0"/>
              </a:rPr>
              <a:t>I can be tall.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Calibri" pitchFamily="34" charset="0"/>
                <a:cs typeface="Calibri" pitchFamily="34" charset="0"/>
              </a:rPr>
              <a:t>You can find me in a strong wall.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Calibri" pitchFamily="34" charset="0"/>
                <a:cs typeface="Calibri" pitchFamily="34" charset="0"/>
              </a:rPr>
              <a:t>What </a:t>
            </a:r>
            <a:r>
              <a:rPr lang="en-US" altLang="zh-CN" sz="2800" b="1">
                <a:latin typeface="Calibri" pitchFamily="34" charset="0"/>
                <a:cs typeface="Calibri" pitchFamily="34" charset="0"/>
              </a:rPr>
              <a:t>am </a:t>
            </a:r>
            <a:r>
              <a:rPr lang="en-US" altLang="zh-CN" sz="2800" b="1" smtClean="0">
                <a:latin typeface="Calibri" pitchFamily="34" charset="0"/>
                <a:cs typeface="Calibri" pitchFamily="34" charset="0"/>
              </a:rPr>
              <a:t>I?</a:t>
            </a:r>
            <a:endParaRPr lang="zh-CN" alt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44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49800" y="2500313"/>
            <a:ext cx="41433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600" b="1" dirty="0">
                <a:latin typeface="+mn-lt"/>
              </a:rPr>
              <a:t>s</a:t>
            </a:r>
            <a:r>
              <a:rPr lang="en-US" altLang="zh-CN" sz="3600" b="1" dirty="0" smtClean="0">
                <a:latin typeface="+mn-lt"/>
              </a:rPr>
              <a:t>oil          (</a:t>
            </a:r>
            <a:r>
              <a:rPr lang="zh-CN" altLang="en-US" sz="3600" b="1" dirty="0" smtClean="0">
                <a:latin typeface="+mn-lt"/>
              </a:rPr>
              <a:t>土壤</a:t>
            </a:r>
            <a:r>
              <a:rPr lang="en-US" altLang="zh-CN" sz="3600" b="1" dirty="0" smtClean="0">
                <a:latin typeface="+mn-lt"/>
              </a:rPr>
              <a:t>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600" b="1" dirty="0">
                <a:latin typeface="+mn-lt"/>
              </a:rPr>
              <a:t>s</a:t>
            </a:r>
            <a:r>
              <a:rPr lang="en-US" altLang="zh-CN" sz="3600" b="1" dirty="0" smtClean="0">
                <a:latin typeface="+mn-lt"/>
              </a:rPr>
              <a:t>tone      (</a:t>
            </a:r>
            <a:r>
              <a:rPr lang="zh-CN" altLang="en-US" sz="3600" b="1" dirty="0" smtClean="0">
                <a:latin typeface="+mn-lt"/>
              </a:rPr>
              <a:t>石头</a:t>
            </a:r>
            <a:r>
              <a:rPr lang="en-US" altLang="zh-CN" sz="3600" b="1" dirty="0" smtClean="0">
                <a:latin typeface="+mn-lt"/>
              </a:rPr>
              <a:t>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600" b="1" dirty="0">
                <a:latin typeface="+mn-lt"/>
              </a:rPr>
              <a:t>s</a:t>
            </a:r>
            <a:r>
              <a:rPr lang="en-US" altLang="zh-CN" sz="3600" b="1" dirty="0" smtClean="0">
                <a:latin typeface="+mn-lt"/>
              </a:rPr>
              <a:t>and       (</a:t>
            </a:r>
            <a:r>
              <a:rPr lang="zh-CN" altLang="en-US" sz="3600" b="1" dirty="0" smtClean="0">
                <a:latin typeface="+mn-lt"/>
              </a:rPr>
              <a:t>沙子</a:t>
            </a:r>
            <a:r>
              <a:rPr lang="en-US" altLang="zh-CN" sz="3600" b="1" dirty="0" smtClean="0">
                <a:latin typeface="+mn-lt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913" y="654050"/>
            <a:ext cx="75612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800" b="1">
                <a:latin typeface="+mj-lt"/>
              </a:rPr>
              <a:t>Lesson </a:t>
            </a:r>
            <a:r>
              <a:rPr lang="en-US" altLang="zh-CN" sz="4800" b="1" smtClean="0">
                <a:latin typeface="+mj-lt"/>
              </a:rPr>
              <a:t>1  </a:t>
            </a:r>
            <a:r>
              <a:rPr lang="en-US" altLang="zh-CN" sz="4800" b="1" dirty="0">
                <a:latin typeface="+mj-lt"/>
              </a:rPr>
              <a:t>Kinds of Soil</a:t>
            </a:r>
            <a:endParaRPr lang="zh-CN" altLang="en-US" sz="4800" b="1" dirty="0">
              <a:latin typeface="+mj-lt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6" t="18633" r="22836" b="34245"/>
          <a:stretch>
            <a:fillRect/>
          </a:stretch>
        </p:blipFill>
        <p:spPr bwMode="auto">
          <a:xfrm>
            <a:off x="251520" y="2636912"/>
            <a:ext cx="4031804" cy="186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5232"/>
            <a:ext cx="7920880" cy="510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71" name="组合 6"/>
          <p:cNvGrpSpPr>
            <a:grpSpLocks/>
          </p:cNvGrpSpPr>
          <p:nvPr/>
        </p:nvGrpSpPr>
        <p:grpSpPr bwMode="auto">
          <a:xfrm>
            <a:off x="3347864" y="1345233"/>
            <a:ext cx="3306134" cy="1219672"/>
            <a:chOff x="2726273" y="1647097"/>
            <a:chExt cx="2592914" cy="1142939"/>
          </a:xfrm>
        </p:grpSpPr>
        <p:sp>
          <p:nvSpPr>
            <p:cNvPr id="5" name="椭圆形标注 4"/>
            <p:cNvSpPr/>
            <p:nvPr/>
          </p:nvSpPr>
          <p:spPr>
            <a:xfrm>
              <a:off x="2726273" y="1647097"/>
              <a:ext cx="2592914" cy="1142939"/>
            </a:xfrm>
            <a:prstGeom prst="wedgeEllipseCallout">
              <a:avLst>
                <a:gd name="adj1" fmla="val 24141"/>
                <a:gd name="adj2" fmla="val 58610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173" name="TextBox 5"/>
            <p:cNvSpPr txBox="1">
              <a:spLocks noChangeArrowheads="1"/>
            </p:cNvSpPr>
            <p:nvPr/>
          </p:nvSpPr>
          <p:spPr bwMode="auto">
            <a:xfrm>
              <a:off x="2952169" y="1772816"/>
              <a:ext cx="2149738" cy="968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dirty="0">
                  <a:latin typeface="Calibri" pitchFamily="34" charset="0"/>
                </a:rPr>
                <a:t>Look at your muddy shoes. Where does this mud come from?</a:t>
              </a:r>
              <a:endParaRPr lang="zh-CN" altLang="en-US" sz="2000" b="1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2"/>
          <a:stretch/>
        </p:blipFill>
        <p:spPr bwMode="auto">
          <a:xfrm>
            <a:off x="6869151" y="5095254"/>
            <a:ext cx="1663662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组合 6"/>
          <p:cNvGrpSpPr>
            <a:grpSpLocks/>
          </p:cNvGrpSpPr>
          <p:nvPr/>
        </p:nvGrpSpPr>
        <p:grpSpPr bwMode="auto">
          <a:xfrm>
            <a:off x="241300" y="2564904"/>
            <a:ext cx="3467100" cy="2346325"/>
            <a:chOff x="395536" y="2420888"/>
            <a:chExt cx="3681958" cy="2448272"/>
          </a:xfrm>
        </p:grpSpPr>
        <p:sp>
          <p:nvSpPr>
            <p:cNvPr id="5" name="圆角矩形 4"/>
            <p:cNvSpPr/>
            <p:nvPr/>
          </p:nvSpPr>
          <p:spPr>
            <a:xfrm>
              <a:off x="395536" y="2420888"/>
              <a:ext cx="3681958" cy="2448272"/>
            </a:xfrm>
            <a:prstGeom prst="roundRect">
              <a:avLst/>
            </a:prstGeom>
            <a:solidFill>
              <a:schemeClr val="bg1"/>
            </a:solidFill>
            <a:ln w="76200" cmpd="thinThick">
              <a:solidFill>
                <a:srgbClr val="FFC000"/>
              </a:solidFill>
            </a:ln>
            <a:effectLst>
              <a:glow rad="1016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2524105"/>
              <a:ext cx="2952328" cy="196590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8197" name="组合 5"/>
          <p:cNvGrpSpPr>
            <a:grpSpLocks/>
          </p:cNvGrpSpPr>
          <p:nvPr/>
        </p:nvGrpSpPr>
        <p:grpSpPr bwMode="auto">
          <a:xfrm>
            <a:off x="5219700" y="2564904"/>
            <a:ext cx="3465513" cy="2346325"/>
            <a:chOff x="5150490" y="2420888"/>
            <a:chExt cx="3681958" cy="2448272"/>
          </a:xfrm>
        </p:grpSpPr>
        <p:sp>
          <p:nvSpPr>
            <p:cNvPr id="8" name="圆角矩形 7"/>
            <p:cNvSpPr/>
            <p:nvPr/>
          </p:nvSpPr>
          <p:spPr>
            <a:xfrm>
              <a:off x="5150490" y="2420888"/>
              <a:ext cx="3681958" cy="2448272"/>
            </a:xfrm>
            <a:prstGeom prst="roundRect">
              <a:avLst/>
            </a:prstGeom>
            <a:solidFill>
              <a:schemeClr val="bg1"/>
            </a:solidFill>
            <a:ln w="76200" cmpd="thinThick">
              <a:solidFill>
                <a:srgbClr val="FFC000"/>
              </a:solidFill>
            </a:ln>
            <a:effectLst>
              <a:glow rad="1016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5927" y="2524105"/>
              <a:ext cx="3011083" cy="200502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3356992"/>
            <a:ext cx="1309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13"/>
          <p:cNvSpPr txBox="1">
            <a:spLocks noChangeArrowheads="1"/>
          </p:cNvSpPr>
          <p:nvPr/>
        </p:nvSpPr>
        <p:spPr bwMode="auto">
          <a:xfrm>
            <a:off x="444718" y="1052736"/>
            <a:ext cx="8893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Calibri" pitchFamily="34" charset="0"/>
              </a:rPr>
              <a:t>What is in the soil?</a:t>
            </a:r>
            <a:endParaRPr lang="zh-CN" altLang="en-US" sz="2800" b="1" dirty="0">
              <a:latin typeface="Calibri" pitchFamily="34" charset="0"/>
            </a:endParaRPr>
          </a:p>
        </p:txBody>
      </p:sp>
      <p:sp>
        <p:nvSpPr>
          <p:cNvPr id="8200" name="TextBox 14"/>
          <p:cNvSpPr txBox="1">
            <a:spLocks noChangeArrowheads="1"/>
          </p:cNvSpPr>
          <p:nvPr/>
        </p:nvSpPr>
        <p:spPr bwMode="auto">
          <a:xfrm>
            <a:off x="1368152" y="1772816"/>
            <a:ext cx="7740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Calibri" pitchFamily="34" charset="0"/>
              </a:rPr>
              <a:t>Separate the soil into different parts on your table.</a:t>
            </a:r>
            <a:endParaRPr lang="zh-CN" altLang="en-US" sz="2800" b="1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024" y="1700808"/>
            <a:ext cx="3275856" cy="646331"/>
          </a:xfrm>
          <a:prstGeom prst="rect">
            <a:avLst/>
          </a:prstGeom>
          <a:noFill/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tx1">
                      <a:alpha val="20000"/>
                    </a:schemeClr>
                  </a:glow>
                </a:effectLst>
                <a:latin typeface="Calibri" pitchFamily="34" charset="0"/>
              </a:rPr>
              <a:t>Test</a:t>
            </a:r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tx1">
                      <a:alpha val="20000"/>
                    </a:schemeClr>
                  </a:glow>
                </a:effectLst>
                <a:latin typeface="Calibri" pitchFamily="34" charset="0"/>
              </a:rPr>
              <a:t> </a:t>
            </a:r>
            <a:r>
              <a:rPr lang="en-US" altLang="zh-CN" sz="3200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tx1">
                      <a:alpha val="20000"/>
                    </a:schemeClr>
                  </a:glow>
                </a:effectLst>
                <a:latin typeface="Calibri" pitchFamily="34" charset="0"/>
              </a:rPr>
              <a:t>1</a:t>
            </a:r>
            <a:endParaRPr lang="zh-CN" altLang="en-US" sz="3600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139700">
                  <a:schemeClr val="tx1">
                    <a:alpha val="20000"/>
                  </a:schemeClr>
                </a:glow>
              </a:effectLst>
              <a:latin typeface="Calibri" pitchFamily="34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2" t="42397" r="34683" b="28801"/>
          <a:stretch>
            <a:fillRect/>
          </a:stretch>
        </p:blipFill>
        <p:spPr bwMode="auto">
          <a:xfrm>
            <a:off x="2123728" y="-267271"/>
            <a:ext cx="5226050" cy="158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椭圆形标注 15"/>
          <p:cNvSpPr/>
          <p:nvPr/>
        </p:nvSpPr>
        <p:spPr bwMode="auto">
          <a:xfrm>
            <a:off x="3491880" y="5398175"/>
            <a:ext cx="2664296" cy="1199177"/>
          </a:xfrm>
          <a:prstGeom prst="wedgeEllipseCallout">
            <a:avLst>
              <a:gd name="adj1" fmla="val 69518"/>
              <a:gd name="adj2" fmla="val -1113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2000" b="1" dirty="0" smtClean="0">
                <a:latin typeface="Calibri" pitchFamily="34" charset="0"/>
              </a:rPr>
              <a:t>Does </a:t>
            </a:r>
            <a:r>
              <a:rPr lang="en-US" altLang="zh-CN" sz="2000" b="1" dirty="0">
                <a:latin typeface="Calibri" pitchFamily="34" charset="0"/>
              </a:rPr>
              <a:t>soil have a smell? Can soil make a sound? </a:t>
            </a:r>
            <a:endParaRPr lang="zh-CN" altLang="en-US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2"/>
          <a:stretch/>
        </p:blipFill>
        <p:spPr bwMode="auto">
          <a:xfrm>
            <a:off x="5462864" y="2348880"/>
            <a:ext cx="2565520" cy="238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" t="967"/>
          <a:stretch/>
        </p:blipFill>
        <p:spPr bwMode="auto">
          <a:xfrm>
            <a:off x="1547664" y="2348879"/>
            <a:ext cx="2653973" cy="236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92647"/>
            <a:ext cx="864096" cy="6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1530365" y="4752738"/>
            <a:ext cx="3041635" cy="841723"/>
            <a:chOff x="770471" y="3140968"/>
            <a:chExt cx="2779713" cy="841723"/>
          </a:xfrm>
        </p:grpSpPr>
        <p:sp>
          <p:nvSpPr>
            <p:cNvPr id="8" name="圆角矩形 7"/>
            <p:cNvSpPr/>
            <p:nvPr/>
          </p:nvSpPr>
          <p:spPr bwMode="auto">
            <a:xfrm>
              <a:off x="770471" y="3140968"/>
              <a:ext cx="2493963" cy="790663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244" name="TextBox 12"/>
            <p:cNvSpPr txBox="1">
              <a:spLocks noChangeArrowheads="1"/>
            </p:cNvSpPr>
            <p:nvPr/>
          </p:nvSpPr>
          <p:spPr bwMode="auto">
            <a:xfrm>
              <a:off x="841053" y="3151694"/>
              <a:ext cx="2709131" cy="830997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latin typeface="Calibri" pitchFamily="34" charset="0"/>
                </a:rPr>
                <a:t>Put the soil into a bottle of water.</a:t>
              </a:r>
              <a:endParaRPr lang="zh-CN" altLang="en-US" sz="2400" b="1" dirty="0">
                <a:latin typeface="Calibri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436096" y="4752738"/>
            <a:ext cx="2880320" cy="830997"/>
            <a:chOff x="6061816" y="3501008"/>
            <a:chExt cx="2748791" cy="750336"/>
          </a:xfrm>
        </p:grpSpPr>
        <p:sp>
          <p:nvSpPr>
            <p:cNvPr id="15" name="圆角矩形 14"/>
            <p:cNvSpPr/>
            <p:nvPr/>
          </p:nvSpPr>
          <p:spPr bwMode="auto">
            <a:xfrm>
              <a:off x="6061816" y="3501008"/>
              <a:ext cx="2542632" cy="708061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242" name="TextBox 13"/>
            <p:cNvSpPr txBox="1">
              <a:spLocks noChangeArrowheads="1"/>
            </p:cNvSpPr>
            <p:nvPr/>
          </p:nvSpPr>
          <p:spPr bwMode="auto">
            <a:xfrm>
              <a:off x="6156080" y="3501008"/>
              <a:ext cx="2654527" cy="750336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latin typeface="Calibri" pitchFamily="34" charset="0"/>
                </a:rPr>
                <a:t>Add the lid and shake it.</a:t>
              </a:r>
              <a:endParaRPr lang="zh-CN" altLang="en-US" sz="2400" b="1" dirty="0">
                <a:latin typeface="Calibri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25849" y="1046346"/>
            <a:ext cx="8498679" cy="1446550"/>
          </a:xfrm>
          <a:prstGeom prst="rect">
            <a:avLst/>
          </a:prstGeom>
          <a:noFill/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tx1">
                      <a:alpha val="20000"/>
                    </a:schemeClr>
                  </a:glow>
                </a:effectLst>
                <a:latin typeface="Calibri" pitchFamily="34" charset="0"/>
              </a:rPr>
              <a:t>Test </a:t>
            </a:r>
            <a:r>
              <a:rPr lang="en-US" altLang="zh-CN" sz="3200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tx1">
                      <a:alpha val="20000"/>
                    </a:schemeClr>
                  </a:glow>
                </a:effectLst>
                <a:latin typeface="Calibri" pitchFamily="34" charset="0"/>
              </a:rPr>
              <a:t>2</a:t>
            </a:r>
            <a:r>
              <a:rPr lang="en-US" altLang="zh-CN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20000"/>
                    </a:schemeClr>
                  </a:glow>
                </a:effectLst>
                <a:latin typeface="Calibri" pitchFamily="34" charset="0"/>
              </a:rPr>
              <a:t> </a:t>
            </a:r>
            <a:r>
              <a:rPr lang="en-US" altLang="zh-CN" sz="2800" b="1" dirty="0">
                <a:latin typeface="Calibri" pitchFamily="34" charset="0"/>
              </a:rPr>
              <a:t>Use water to separate the soil into different parts.</a:t>
            </a:r>
            <a:endParaRPr lang="zh-CN" altLang="en-US" sz="2400" b="1" dirty="0">
              <a:latin typeface="Calibri" pitchFamily="34" charset="0"/>
            </a:endParaRPr>
          </a:p>
          <a:p>
            <a:pPr>
              <a:defRPr/>
            </a:pPr>
            <a:endParaRPr lang="zh-CN" altLang="en-US" sz="2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39700">
                  <a:schemeClr val="tx1">
                    <a:alpha val="20000"/>
                  </a:schemeClr>
                </a:glow>
              </a:effectLst>
              <a:latin typeface="Calibri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534" b="62282" l="78041" r="86533">
                        <a14:foregroundMark x1="79750" y1="55222" x2="80938" y2="58222"/>
                        <a14:foregroundMark x1="80625" y1="54444" x2="80500" y2="59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79" t="47941" r="12405" b="36125"/>
          <a:stretch/>
        </p:blipFill>
        <p:spPr bwMode="auto">
          <a:xfrm>
            <a:off x="5411620" y="2204863"/>
            <a:ext cx="744556" cy="62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SZ\Desktop\图片3_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628800"/>
            <a:ext cx="90424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755576" y="5406056"/>
            <a:ext cx="7632848" cy="540000"/>
            <a:chOff x="755576" y="5406056"/>
            <a:chExt cx="7632848" cy="540000"/>
          </a:xfrm>
        </p:grpSpPr>
        <p:sp>
          <p:nvSpPr>
            <p:cNvPr id="4" name="圆角矩形 3"/>
            <p:cNvSpPr/>
            <p:nvPr/>
          </p:nvSpPr>
          <p:spPr bwMode="auto">
            <a:xfrm>
              <a:off x="755576" y="5406056"/>
              <a:ext cx="7632848" cy="540000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5" name="TextBox 39"/>
            <p:cNvSpPr txBox="1">
              <a:spLocks noChangeArrowheads="1"/>
            </p:cNvSpPr>
            <p:nvPr/>
          </p:nvSpPr>
          <p:spPr bwMode="auto">
            <a:xfrm>
              <a:off x="977779" y="5406056"/>
              <a:ext cx="7188442" cy="523220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800" b="1" dirty="0">
                  <a:latin typeface="Calibri" pitchFamily="34" charset="0"/>
                </a:rPr>
                <a:t>Observe the bottle and the soil. Copy the labels.</a:t>
              </a:r>
              <a:endParaRPr lang="zh-CN" altLang="en-US" sz="2800" b="1" dirty="0">
                <a:latin typeface="Calibri" pitchFamily="34" charset="0"/>
              </a:endParaRPr>
            </a:p>
          </p:txBody>
        </p:sp>
      </p:grp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5569044" y="3306576"/>
            <a:ext cx="24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</a:rPr>
              <a:t>sand</a:t>
            </a:r>
            <a:endParaRPr lang="zh-CN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539552" y="3666616"/>
            <a:ext cx="1584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</a:rPr>
              <a:t>stones</a:t>
            </a:r>
            <a:endParaRPr lang="zh-CN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222721" y="2677668"/>
            <a:ext cx="24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</a:rPr>
              <a:t>irty water</a:t>
            </a:r>
            <a:endParaRPr lang="zh-CN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5148064" y="2154448"/>
            <a:ext cx="24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0070C0"/>
                </a:solidFill>
                <a:latin typeface="Calibri" pitchFamily="34" charset="0"/>
              </a:rPr>
              <a:t>p</a:t>
            </a:r>
            <a:r>
              <a:rPr lang="en-US" altLang="zh-CN" sz="2400" b="1" dirty="0" smtClean="0">
                <a:solidFill>
                  <a:srgbClr val="0070C0"/>
                </a:solidFill>
                <a:latin typeface="Calibri" pitchFamily="34" charset="0"/>
              </a:rPr>
              <a:t>lant material</a:t>
            </a:r>
            <a:endParaRPr lang="zh-CN" altLang="en-US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39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44" y="3478783"/>
            <a:ext cx="4597872" cy="28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37700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2132856"/>
            <a:ext cx="2771800" cy="584775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tx1">
                      <a:alpha val="20000"/>
                    </a:schemeClr>
                  </a:glow>
                </a:effectLst>
                <a:latin typeface="Calibri" pitchFamily="34" charset="0"/>
              </a:rPr>
              <a:t>Test 1</a:t>
            </a:r>
            <a:endParaRPr lang="zh-CN" altLang="en-US" sz="3200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139700">
                  <a:schemeClr val="tx1">
                    <a:alpha val="20000"/>
                  </a:schemeClr>
                </a:glow>
              </a:effectLst>
              <a:latin typeface="Calibri" pitchFamily="34" charset="0"/>
            </a:endParaRP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1547664" y="2204864"/>
            <a:ext cx="73358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Calibri" pitchFamily="34" charset="0"/>
              </a:rPr>
              <a:t>Separate the soil into different parts on your table. What can you see? Draw the results.</a:t>
            </a:r>
            <a:endParaRPr lang="zh-CN" altLang="en-US" sz="2800" b="1" dirty="0">
              <a:latin typeface="Calibri" pitchFamily="34" charset="0"/>
            </a:endParaRPr>
          </a:p>
        </p:txBody>
      </p:sp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323528" y="1085850"/>
            <a:ext cx="83536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Calibri" pitchFamily="34" charset="0"/>
              </a:rPr>
              <a:t>Collect two kinds of soil. How are they </a:t>
            </a:r>
            <a:r>
              <a:rPr lang="en-US" altLang="zh-CN" sz="2800" b="1" dirty="0" smtClean="0">
                <a:latin typeface="Calibri" pitchFamily="34" charset="0"/>
              </a:rPr>
              <a:t>different? </a:t>
            </a:r>
            <a:r>
              <a:rPr lang="en-US" altLang="zh-CN" sz="2800" b="1" dirty="0">
                <a:latin typeface="Calibri" pitchFamily="34" charset="0"/>
              </a:rPr>
              <a:t>How are they the same?</a:t>
            </a:r>
            <a:endParaRPr lang="zh-CN" altLang="en-US" sz="2800" b="1" dirty="0">
              <a:latin typeface="Calibri" pitchFamily="34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1" t="50471" r="23367" b="29036"/>
          <a:stretch>
            <a:fillRect/>
          </a:stretch>
        </p:blipFill>
        <p:spPr bwMode="auto">
          <a:xfrm>
            <a:off x="1758950" y="19050"/>
            <a:ext cx="51895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1720850"/>
            <a:ext cx="1954212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35931"/>
            <a:ext cx="1954212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0040" y="976954"/>
            <a:ext cx="2771800" cy="584775"/>
          </a:xfrm>
          <a:prstGeom prst="rect">
            <a:avLst/>
          </a:prstGeom>
          <a:noFill/>
          <a:effectLst>
            <a:glow rad="101600">
              <a:schemeClr val="tx1"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tx1">
                      <a:alpha val="20000"/>
                    </a:schemeClr>
                  </a:glow>
                </a:effectLst>
                <a:latin typeface="Calibri" pitchFamily="34" charset="0"/>
              </a:rPr>
              <a:t>Test 2</a:t>
            </a:r>
            <a:endParaRPr lang="zh-CN" altLang="en-US" sz="3200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139700">
                  <a:schemeClr val="tx1">
                    <a:alpha val="20000"/>
                  </a:schemeClr>
                </a:glow>
              </a:effectLst>
              <a:latin typeface="Calibri" pitchFamily="34" charset="0"/>
            </a:endParaRPr>
          </a:p>
        </p:txBody>
      </p:sp>
      <p:sp>
        <p:nvSpPr>
          <p:cNvPr id="11270" name="TextBox 8"/>
          <p:cNvSpPr txBox="1">
            <a:spLocks noChangeArrowheads="1"/>
          </p:cNvSpPr>
          <p:nvPr/>
        </p:nvSpPr>
        <p:spPr bwMode="auto">
          <a:xfrm>
            <a:off x="1547665" y="1052736"/>
            <a:ext cx="73573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Calibri" pitchFamily="34" charset="0"/>
              </a:rPr>
              <a:t>Use water to separate the soil into different parts. What can you see? Draw the results.</a:t>
            </a:r>
            <a:endParaRPr lang="zh-CN" altLang="en-US" sz="2800" b="1" dirty="0">
              <a:latin typeface="Calibri" pitchFamily="34" charset="0"/>
            </a:endParaRPr>
          </a:p>
        </p:txBody>
      </p:sp>
      <p:sp>
        <p:nvSpPr>
          <p:cNvPr id="11271" name="TextBox 9"/>
          <p:cNvSpPr txBox="1">
            <a:spLocks noChangeArrowheads="1"/>
          </p:cNvSpPr>
          <p:nvPr/>
        </p:nvSpPr>
        <p:spPr bwMode="auto">
          <a:xfrm>
            <a:off x="514316" y="5589588"/>
            <a:ext cx="83907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Calibri" pitchFamily="34" charset="0"/>
              </a:rPr>
              <a:t>Which soil contains the most plant material? Which soil contains the largest stones?</a:t>
            </a:r>
            <a:endParaRPr lang="zh-CN" altLang="en-US" sz="2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S 1A 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</TotalTime>
  <Words>357</Words>
  <Application>Microsoft Office PowerPoint</Application>
  <PresentationFormat>全屏显示(4:3)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LUS 1A 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1A1 OUR SENSES</dc:title>
  <dc:creator>FLTRP</dc:creator>
  <cp:lastModifiedBy>FLTRP</cp:lastModifiedBy>
  <cp:revision>93</cp:revision>
  <dcterms:created xsi:type="dcterms:W3CDTF">2015-03-12T07:16:30Z</dcterms:created>
  <dcterms:modified xsi:type="dcterms:W3CDTF">2016-05-30T01:55:48Z</dcterms:modified>
</cp:coreProperties>
</file>