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72" r:id="rId11"/>
    <p:sldId id="266" r:id="rId12"/>
    <p:sldId id="274" r:id="rId13"/>
    <p:sldId id="267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CC"/>
    <a:srgbClr val="FFFF00"/>
    <a:srgbClr val="FF3399"/>
    <a:srgbClr val="00B0F0"/>
    <a:srgbClr val="FF9966"/>
    <a:srgbClr val="FFCC66"/>
    <a:srgbClr val="F8F200"/>
    <a:srgbClr val="EEE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7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课程资源-教案+课件\课件\单元背景色图片\SB 3B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23257" r="3200" b="22726"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C:\Documents and Settings\zhoushaozhen\桌面\图片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836142" cy="94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F:\课程资源-教案+课件\1A\麦米透明标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40" b="27303"/>
          <a:stretch>
            <a:fillRect/>
          </a:stretch>
        </p:blipFill>
        <p:spPr bwMode="auto">
          <a:xfrm>
            <a:off x="7884555" y="142875"/>
            <a:ext cx="1267383" cy="54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D39C-7F1B-486D-B854-473A1358B689}" type="datetimeFigureOut">
              <a:rPr lang="zh-CN" altLang="en-US"/>
              <a:t>2017-11-6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2D453-8801-466B-9BE0-0A2852C3FFCF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2050" name="Picture 2" descr="C:\Users\Administrator\Desktop\3A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208368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B31E651-1EAB-41FB-9FA6-B6FC3D57EB43}" type="datetimeFigureOut">
              <a:rPr lang="zh-CN" altLang="en-US"/>
              <a:t>2017-11-6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6A3D81-F0C9-481C-93E4-07243EB1EE6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2.wdp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3" t="30162" b="10542"/>
          <a:stretch>
            <a:fillRect/>
          </a:stretch>
        </p:blipFill>
        <p:spPr bwMode="auto">
          <a:xfrm>
            <a:off x="3779912" y="1541308"/>
            <a:ext cx="5364088" cy="558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11944" y="755987"/>
            <a:ext cx="355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spc="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</a:t>
            </a:r>
            <a:r>
              <a:rPr lang="en-US" altLang="zh-CN" sz="6600" b="1" spc="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NIT 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6600" b="1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6600" b="1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spc="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矩形 1"/>
          <p:cNvSpPr/>
          <p:nvPr/>
        </p:nvSpPr>
        <p:spPr>
          <a:xfrm>
            <a:off x="-108520" y="5157192"/>
            <a:ext cx="47371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土壤和岩石</a:t>
            </a:r>
            <a:endParaRPr lang="en-US" altLang="zh-CN" sz="36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468560" y="2140401"/>
            <a:ext cx="5328592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8800" b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S</a:t>
            </a:r>
            <a:r>
              <a:rPr lang="en-US" altLang="zh-CN" sz="7200" b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OIL</a:t>
            </a:r>
            <a:r>
              <a:rPr lang="en-US" altLang="zh-CN" sz="8800" b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 </a:t>
            </a:r>
            <a:r>
              <a:rPr lang="en-US" altLang="zh-CN" sz="7200" b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AND</a:t>
            </a:r>
            <a:r>
              <a:rPr lang="en-US" altLang="zh-CN" sz="8800" b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 R</a:t>
            </a:r>
            <a:r>
              <a:rPr lang="en-US" altLang="zh-CN" sz="7200" b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OCKS</a:t>
            </a:r>
            <a:endParaRPr lang="zh-CN" altLang="en-US" sz="7200" b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714355" y="3140968"/>
            <a:ext cx="36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14355" y="2023259"/>
            <a:ext cx="36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74355" y="1916832"/>
            <a:ext cx="813645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altLang="zh-CN" sz="2800" b="1" dirty="0">
                <a:latin typeface="+mn-lt"/>
              </a:rPr>
              <a:t>I observed </a:t>
            </a:r>
            <a:r>
              <a:rPr lang="en-US" altLang="zh-CN" sz="2800" b="1" dirty="0" smtClean="0">
                <a:latin typeface="+mn-lt"/>
              </a:rPr>
              <a:t>rocks.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latin typeface="+mn-lt"/>
              </a:rPr>
              <a:t>I </a:t>
            </a:r>
            <a:r>
              <a:rPr lang="en-US" altLang="zh-CN" sz="2800" b="1" dirty="0">
                <a:latin typeface="+mn-lt"/>
              </a:rPr>
              <a:t>weighed </a:t>
            </a:r>
            <a:r>
              <a:rPr lang="en-US" altLang="zh-CN" sz="2800" b="1" dirty="0" smtClean="0">
                <a:latin typeface="+mn-lt"/>
              </a:rPr>
              <a:t>rocks.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latin typeface="+mn-lt"/>
              </a:rPr>
              <a:t>I </a:t>
            </a:r>
            <a:r>
              <a:rPr lang="en-US" altLang="zh-CN" sz="2800" b="1" dirty="0">
                <a:latin typeface="+mn-lt"/>
              </a:rPr>
              <a:t>grouped different kinds of </a:t>
            </a:r>
            <a:r>
              <a:rPr lang="en-US" altLang="zh-CN" sz="2800" b="1" dirty="0" smtClean="0">
                <a:latin typeface="+mn-lt"/>
              </a:rPr>
              <a:t>rocks by </a:t>
            </a:r>
            <a:r>
              <a:rPr lang="en-US" altLang="zh-CN" sz="2800" b="1" dirty="0">
                <a:latin typeface="+mn-lt"/>
              </a:rPr>
              <a:t>some features.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1560" y="1941649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1560" y="3049796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3" b="53778" l="8938" r="79063">
                        <a14:foregroundMark x1="16500" y1="41333" x2="16625" y2="45667"/>
                        <a14:foregroundMark x1="35563" y1="41000" x2="36313" y2="48111"/>
                        <a14:foregroundMark x1="69875" y1="47667" x2="71750" y2="47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0" t="30920" r="20026" b="43695"/>
          <a:stretch>
            <a:fillRect/>
          </a:stretch>
        </p:blipFill>
        <p:spPr bwMode="auto">
          <a:xfrm>
            <a:off x="2195736" y="476672"/>
            <a:ext cx="4957530" cy="99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3087" y1="93643" x2="81003" y2="94419"/>
                        <a14:foregroundMark x1="84037" y1="89612" x2="84169" y2="92403"/>
                        <a14:foregroundMark x1="73879" y1="95039" x2="73747" y2="96279"/>
                        <a14:foregroundMark x1="71108" y1="94574" x2="73747" y2="95814"/>
                        <a14:foregroundMark x1="30475" y1="17519" x2="32058" y2="20155"/>
                        <a14:foregroundMark x1="23219" y1="24651" x2="23483" y2="26977"/>
                        <a14:foregroundMark x1="64908" y1="17984" x2="67546" y2="20465"/>
                        <a14:foregroundMark x1="70712" y1="21860" x2="70712" y2="22481"/>
                        <a14:foregroundMark x1="72955" y1="25116" x2="73483" y2="25891"/>
                        <a14:foregroundMark x1="76385" y1="91318" x2="84433" y2="91008"/>
                        <a14:foregroundMark x1="24274" y1="46822" x2="28232" y2="66977"/>
                        <a14:foregroundMark x1="48549" y1="11163" x2="46570" y2="20155"/>
                        <a14:backgroundMark x1="10158" y1="10233" x2="9367" y2="41860"/>
                        <a14:backgroundMark x1="50792" y1="34419" x2="51847" y2="70233"/>
                        <a14:backgroundMark x1="20053" y1="8527" x2="7388" y2="35814"/>
                        <a14:backgroundMark x1="6201" y1="38295" x2="8179" y2="78760"/>
                        <a14:backgroundMark x1="54617" y1="48682" x2="56069" y2="85581"/>
                        <a14:backgroundMark x1="40765" y1="58915" x2="56860" y2="79225"/>
                        <a14:backgroundMark x1="63852" y1="70233" x2="50396" y2="87442"/>
                        <a14:backgroundMark x1="38127" y1="88217" x2="56860" y2="95349"/>
                        <a14:backgroundMark x1="63456" y1="79070" x2="50000" y2="95814"/>
                        <a14:backgroundMark x1="36148" y1="63566" x2="40765" y2="70078"/>
                        <a14:backgroundMark x1="3958" y1="52093" x2="6596" y2="92248"/>
                        <a14:backgroundMark x1="5541" y1="11473" x2="5937" y2="38605"/>
                        <a14:backgroundMark x1="27045" y1="7132" x2="13456" y2="24496"/>
                        <a14:backgroundMark x1="6201" y1="4341" x2="39974" y2="4341"/>
                        <a14:backgroundMark x1="36675" y1="12558" x2="41821" y2="36434"/>
                        <a14:backgroundMark x1="55013" y1="27907" x2="54881" y2="43101"/>
                        <a14:backgroundMark x1="68734" y1="5271" x2="86544" y2="16589"/>
                        <a14:backgroundMark x1="64248" y1="8527" x2="54485" y2="25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01" y="4069399"/>
            <a:ext cx="3393951" cy="288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714355" y="2564904"/>
            <a:ext cx="36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323528" y="1052736"/>
            <a:ext cx="88931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Calibri" panose="020F0502020204030204" pitchFamily="34" charset="0"/>
              </a:rPr>
              <a:t>These are all stones. They have beautiful </a:t>
            </a:r>
            <a:r>
              <a:rPr lang="en-US" altLang="zh-CN" sz="2800" b="1" dirty="0" err="1" smtClean="0">
                <a:latin typeface="Calibri" panose="020F0502020204030204" pitchFamily="34" charset="0"/>
              </a:rPr>
              <a:t>colours</a:t>
            </a:r>
            <a:r>
              <a:rPr lang="en-US" altLang="zh-CN" sz="2800" b="1" dirty="0" smtClean="0">
                <a:latin typeface="Calibri" panose="020F0502020204030204" pitchFamily="34" charset="0"/>
              </a:rPr>
              <a:t>. Some stones can sparkle. Where can you see these stones?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57845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2" t="43333" r="28683" b="31274"/>
          <a:stretch>
            <a:fillRect/>
          </a:stretch>
        </p:blipFill>
        <p:spPr bwMode="auto">
          <a:xfrm>
            <a:off x="2231740" y="-171400"/>
            <a:ext cx="4716524" cy="113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5176" y="2420888"/>
            <a:ext cx="5519460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96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anose="020F0502020204030204" pitchFamily="34" charset="0"/>
              </a:rPr>
              <a:t>Workbook</a:t>
            </a:r>
            <a:endParaRPr lang="zh-CN" altLang="en-US" sz="96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742323" y="1496762"/>
            <a:ext cx="2160000" cy="1440000"/>
          </a:xfrm>
          <a:prstGeom prst="roundRect">
            <a:avLst/>
          </a:prstGeom>
          <a:solidFill>
            <a:srgbClr val="FF3399">
              <a:alpha val="56863"/>
            </a:srgbClr>
          </a:solidFill>
          <a:ln>
            <a:noFill/>
          </a:ln>
          <a:effectLst>
            <a:glow rad="101600">
              <a:schemeClr val="tx1">
                <a:alpha val="29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5746868" y="5267772"/>
            <a:ext cx="2160000" cy="14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tx1">
                <a:alpha val="29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5746868" y="3285080"/>
            <a:ext cx="2160000" cy="1440000"/>
          </a:xfrm>
          <a:prstGeom prst="roundRect">
            <a:avLst/>
          </a:prstGeom>
          <a:solidFill>
            <a:srgbClr val="00B0F0">
              <a:alpha val="56863"/>
            </a:srgbClr>
          </a:solidFill>
          <a:ln>
            <a:noFill/>
          </a:ln>
          <a:effectLst>
            <a:glow rad="101600">
              <a:schemeClr val="tx1">
                <a:alpha val="29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742323" y="5301208"/>
            <a:ext cx="2160000" cy="14400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tx1">
                <a:alpha val="29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5652120" y="1449728"/>
            <a:ext cx="2160000" cy="1440000"/>
          </a:xfrm>
          <a:prstGeom prst="roundRect">
            <a:avLst/>
          </a:prstGeom>
          <a:solidFill>
            <a:srgbClr val="FF9966"/>
          </a:solidFill>
          <a:ln>
            <a:noFill/>
          </a:ln>
          <a:effectLst>
            <a:glow rad="101600">
              <a:schemeClr val="tx1">
                <a:alpha val="29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66146" y="3429000"/>
            <a:ext cx="2160000" cy="144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tx1">
                <a:alpha val="29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67" y="1626287"/>
            <a:ext cx="1773511" cy="1180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  <a:prstDash val="dash"/>
          </a:ln>
          <a:effectLst/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06" y="5481542"/>
            <a:ext cx="1583924" cy="1054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  <a:prstDash val="dash"/>
          </a:ln>
          <a:effectLst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54" y="5452964"/>
            <a:ext cx="1706738" cy="1136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50"/>
            </a:solidFill>
            <a:prstDash val="dash"/>
          </a:ln>
          <a:effectLst/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75411"/>
            <a:ext cx="1630160" cy="1177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  <a:prstDash val="dash"/>
          </a:ln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276" y="3356992"/>
            <a:ext cx="1550060" cy="1257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  <a:prstDash val="dash"/>
          </a:ln>
          <a:effectLst/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48242"/>
            <a:ext cx="1512168" cy="1223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00000"/>
            </a:solidFill>
            <a:prstDash val="dash"/>
          </a:ln>
          <a:effectLst/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395536" y="836712"/>
            <a:ext cx="8893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Calibri" panose="020F0502020204030204" pitchFamily="34" charset="0"/>
              </a:rPr>
              <a:t>Which rocks are in the same group? Draw lines.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cxnSp>
        <p:nvCxnSpPr>
          <p:cNvPr id="18" name="直接连接符 17"/>
          <p:cNvCxnSpPr>
            <a:endCxn id="3" idx="1"/>
          </p:cNvCxnSpPr>
          <p:nvPr/>
        </p:nvCxnSpPr>
        <p:spPr>
          <a:xfrm>
            <a:off x="2938770" y="2204864"/>
            <a:ext cx="2808098" cy="37829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4" idx="1"/>
            <a:endCxn id="5" idx="3"/>
          </p:cNvCxnSpPr>
          <p:nvPr/>
        </p:nvCxnSpPr>
        <p:spPr>
          <a:xfrm flipH="1">
            <a:off x="2902323" y="4005080"/>
            <a:ext cx="2844545" cy="20161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8" idx="3"/>
          </p:cNvCxnSpPr>
          <p:nvPr/>
        </p:nvCxnSpPr>
        <p:spPr>
          <a:xfrm flipV="1">
            <a:off x="2926146" y="2160057"/>
            <a:ext cx="2725974" cy="19889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90315" y="2252980"/>
            <a:ext cx="582231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600" b="1" dirty="0" smtClean="0">
                <a:latin typeface="+mn-lt"/>
              </a:rPr>
              <a:t>rock              (</a:t>
            </a:r>
            <a:r>
              <a:rPr lang="zh-CN" altLang="en-US" sz="3600" b="1" dirty="0" smtClean="0">
                <a:latin typeface="+mn-lt"/>
              </a:rPr>
              <a:t>岩石</a:t>
            </a:r>
            <a:r>
              <a:rPr lang="en-US" altLang="zh-CN" sz="3600" b="1" dirty="0" smtClean="0">
                <a:latin typeface="+mn-lt"/>
              </a:rPr>
              <a:t>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600" b="1" dirty="0" smtClean="0">
                <a:latin typeface="+mn-lt"/>
                <a:sym typeface="+mn-ea"/>
              </a:rPr>
              <a:t>rough       </a:t>
            </a:r>
            <a:r>
              <a:rPr lang="en-US" altLang="zh-CN" sz="3600" b="1" dirty="0" smtClean="0">
                <a:latin typeface="+mn-lt"/>
                <a:sym typeface="+mn-ea"/>
              </a:rPr>
              <a:t>   </a:t>
            </a:r>
            <a:r>
              <a:rPr lang="en-US" altLang="zh-CN" sz="3600" b="1" dirty="0" smtClean="0"/>
              <a:t> </a:t>
            </a:r>
            <a:r>
              <a:rPr lang="en-US" altLang="zh-CN" sz="3600" b="1" dirty="0"/>
              <a:t>(</a:t>
            </a:r>
            <a:r>
              <a:rPr lang="zh-CN" altLang="zh-CN" sz="3600" b="1" dirty="0" smtClean="0">
                <a:latin typeface="+mn-lt"/>
                <a:sym typeface="+mn-ea"/>
              </a:rPr>
              <a:t>粗糙的</a:t>
            </a:r>
            <a:r>
              <a:rPr lang="en-US" altLang="zh-CN" sz="3600" b="1" dirty="0"/>
              <a:t>)</a:t>
            </a:r>
            <a:endParaRPr lang="zh-CN" altLang="zh-CN" sz="3600" b="1" dirty="0" smtClean="0">
              <a:latin typeface="+mn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600" b="1" dirty="0" smtClean="0">
                <a:latin typeface="+mn-lt"/>
                <a:sym typeface="+mn-ea"/>
              </a:rPr>
              <a:t> smooth   </a:t>
            </a:r>
            <a:r>
              <a:rPr lang="en-US" altLang="zh-CN" sz="3600" b="1" dirty="0" smtClean="0">
                <a:latin typeface="+mn-lt"/>
                <a:sym typeface="+mn-ea"/>
              </a:rPr>
              <a:t>   </a:t>
            </a:r>
            <a:r>
              <a:rPr lang="en-US" altLang="zh-CN" sz="3600" b="1" dirty="0" smtClean="0"/>
              <a:t> </a:t>
            </a:r>
            <a:r>
              <a:rPr lang="en-US" altLang="zh-CN" sz="3600" b="1" dirty="0"/>
              <a:t>(</a:t>
            </a:r>
            <a:r>
              <a:rPr lang="zh-CN" altLang="en-US" sz="3600" b="1" dirty="0" smtClean="0">
                <a:latin typeface="+mn-lt"/>
                <a:sym typeface="+mn-ea"/>
              </a:rPr>
              <a:t>光滑的</a:t>
            </a:r>
            <a:r>
              <a:rPr lang="en-US" altLang="zh-CN" sz="3600" b="1" dirty="0"/>
              <a:t>)</a:t>
            </a:r>
            <a:r>
              <a:rPr lang="en-US" altLang="zh-CN" sz="3600" b="1" dirty="0" smtClean="0">
                <a:latin typeface="+mn-lt"/>
                <a:sym typeface="+mn-ea"/>
              </a:rPr>
              <a:t>                   </a:t>
            </a:r>
            <a:endParaRPr lang="zh-CN" altLang="en-US" sz="3600" b="1" dirty="0" smtClean="0">
              <a:latin typeface="+mn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600" b="1" dirty="0" smtClean="0">
                <a:latin typeface="+mn-lt"/>
                <a:sym typeface="+mn-ea"/>
              </a:rPr>
              <a:t>speckled   </a:t>
            </a:r>
            <a:r>
              <a:rPr lang="en-US" altLang="zh-CN" sz="3600" b="1" dirty="0" smtClean="0">
                <a:latin typeface="+mn-lt"/>
                <a:sym typeface="+mn-ea"/>
              </a:rPr>
              <a:t>  </a:t>
            </a:r>
            <a:r>
              <a:rPr lang="en-US" altLang="zh-CN" sz="3600" b="1" dirty="0" smtClean="0"/>
              <a:t> </a:t>
            </a:r>
            <a:r>
              <a:rPr lang="en-US" altLang="zh-CN" sz="3600" b="1" dirty="0"/>
              <a:t>(</a:t>
            </a:r>
            <a:r>
              <a:rPr lang="zh-CN" altLang="en-US" sz="3600" b="1" dirty="0" smtClean="0">
                <a:latin typeface="+mn-lt"/>
                <a:sym typeface="+mn-ea"/>
              </a:rPr>
              <a:t>布满</a:t>
            </a:r>
            <a:r>
              <a:rPr lang="zh-CN" altLang="en-US" sz="3600" b="1" dirty="0" smtClean="0">
                <a:latin typeface="+mn-lt"/>
                <a:sym typeface="+mn-ea"/>
              </a:rPr>
              <a:t>斑点</a:t>
            </a:r>
            <a:r>
              <a:rPr lang="zh-CN" altLang="en-US" sz="3600" b="1" dirty="0" smtClean="0">
                <a:latin typeface="+mn-lt"/>
                <a:sym typeface="+mn-ea"/>
              </a:rPr>
              <a:t>的</a:t>
            </a:r>
            <a:r>
              <a:rPr lang="en-US" altLang="zh-CN" sz="3600" b="1" dirty="0"/>
              <a:t>)</a:t>
            </a:r>
            <a:endParaRPr lang="zh-CN" altLang="en-US" sz="3600" b="1" dirty="0" smtClean="0">
              <a:latin typeface="+mn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600" b="1" dirty="0">
                <a:latin typeface="+mn-lt"/>
                <a:sym typeface="+mn-ea"/>
              </a:rPr>
              <a:t>striped      </a:t>
            </a:r>
            <a:r>
              <a:rPr lang="en-US" altLang="zh-CN" sz="3600" b="1" dirty="0" smtClean="0">
                <a:latin typeface="+mn-lt"/>
                <a:sym typeface="+mn-ea"/>
              </a:rPr>
              <a:t>  </a:t>
            </a:r>
            <a:r>
              <a:rPr lang="en-US" altLang="zh-CN" sz="3600" b="1" dirty="0" smtClean="0"/>
              <a:t> </a:t>
            </a:r>
            <a:r>
              <a:rPr lang="en-US" altLang="zh-CN" sz="3600" b="1" dirty="0"/>
              <a:t>(</a:t>
            </a:r>
            <a:r>
              <a:rPr lang="zh-CN" altLang="en-US" sz="3600" b="1" dirty="0" smtClean="0">
                <a:latin typeface="+mn-lt"/>
                <a:sym typeface="+mn-ea"/>
              </a:rPr>
              <a:t>带</a:t>
            </a:r>
            <a:r>
              <a:rPr lang="zh-CN" altLang="en-US" sz="3600" b="1" dirty="0">
                <a:latin typeface="+mn-lt"/>
                <a:sym typeface="+mn-ea"/>
              </a:rPr>
              <a:t>条纹</a:t>
            </a:r>
            <a:r>
              <a:rPr lang="zh-CN" altLang="en-US" sz="3600" b="1" dirty="0" smtClean="0">
                <a:latin typeface="+mn-lt"/>
                <a:sym typeface="+mn-ea"/>
              </a:rPr>
              <a:t>的</a:t>
            </a:r>
            <a:r>
              <a:rPr lang="en-US" altLang="zh-CN" sz="3600" b="1" dirty="0"/>
              <a:t>)</a:t>
            </a:r>
            <a:endParaRPr lang="zh-CN" altLang="en-US" sz="3600" b="1" dirty="0">
              <a:latin typeface="+mn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zh-CN" sz="3600" b="1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476672"/>
            <a:ext cx="75612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800" b="1" dirty="0">
                <a:latin typeface="+mj-lt"/>
              </a:rPr>
              <a:t>Lesson </a:t>
            </a:r>
            <a:r>
              <a:rPr lang="en-US" altLang="zh-CN" sz="4800" b="1" smtClean="0">
                <a:latin typeface="+mj-lt"/>
              </a:rPr>
              <a:t>2  Rocks</a:t>
            </a:r>
            <a:endParaRPr lang="zh-CN" altLang="en-US" sz="4800" b="1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6719" y1="34500" x2="56719" y2="38875"/>
                        <a14:foregroundMark x1="47813" y1="47000" x2="47813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08" t="29252" r="8482" b="16259"/>
          <a:stretch>
            <a:fillRect/>
          </a:stretch>
        </p:blipFill>
        <p:spPr bwMode="auto">
          <a:xfrm>
            <a:off x="-313630" y="2252742"/>
            <a:ext cx="4248472" cy="202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021" y="1882015"/>
            <a:ext cx="6796526" cy="4211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536609" y="1000108"/>
            <a:ext cx="8893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Calibri" panose="020F0502020204030204" pitchFamily="34" charset="0"/>
              </a:rPr>
              <a:t>Look at the mountains. What are they made of?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71" y="1922556"/>
            <a:ext cx="7438602" cy="445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组合 6"/>
          <p:cNvGrpSpPr/>
          <p:nvPr/>
        </p:nvGrpSpPr>
        <p:grpSpPr bwMode="auto">
          <a:xfrm>
            <a:off x="1331640" y="1699172"/>
            <a:ext cx="1677460" cy="701379"/>
            <a:chOff x="3590544" y="2142350"/>
            <a:chExt cx="1728643" cy="956513"/>
          </a:xfrm>
        </p:grpSpPr>
        <p:sp>
          <p:nvSpPr>
            <p:cNvPr id="5" name="椭圆形标注 4"/>
            <p:cNvSpPr/>
            <p:nvPr/>
          </p:nvSpPr>
          <p:spPr>
            <a:xfrm>
              <a:off x="3590544" y="2142350"/>
              <a:ext cx="1728643" cy="956513"/>
            </a:xfrm>
            <a:prstGeom prst="wedgeEllipseCallout">
              <a:avLst>
                <a:gd name="adj1" fmla="val 34319"/>
                <a:gd name="adj2" fmla="val 79682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3638609" y="2342940"/>
              <a:ext cx="1632513" cy="545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dirty="0" smtClean="0">
                  <a:latin typeface="Calibri" panose="020F0502020204030204" pitchFamily="34" charset="0"/>
                </a:rPr>
                <a:t>It is brown.</a:t>
              </a:r>
              <a:endParaRPr lang="zh-CN" altLang="en-US" sz="20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组合 6"/>
          <p:cNvGrpSpPr/>
          <p:nvPr/>
        </p:nvGrpSpPr>
        <p:grpSpPr bwMode="auto">
          <a:xfrm>
            <a:off x="5718232" y="1628800"/>
            <a:ext cx="2022120" cy="835027"/>
            <a:chOff x="3569873" y="2142350"/>
            <a:chExt cx="1931482" cy="956513"/>
          </a:xfrm>
        </p:grpSpPr>
        <p:sp>
          <p:nvSpPr>
            <p:cNvPr id="9" name="椭圆形标注 8"/>
            <p:cNvSpPr/>
            <p:nvPr/>
          </p:nvSpPr>
          <p:spPr>
            <a:xfrm>
              <a:off x="3590544" y="2142350"/>
              <a:ext cx="1728643" cy="956513"/>
            </a:xfrm>
            <a:prstGeom prst="wedgeEllipseCallout">
              <a:avLst>
                <a:gd name="adj1" fmla="val -40424"/>
                <a:gd name="adj2" fmla="val 67536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569873" y="2435840"/>
              <a:ext cx="1931482" cy="458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dirty="0" smtClean="0">
                  <a:latin typeface="Calibri" panose="020F0502020204030204" pitchFamily="34" charset="0"/>
                </a:rPr>
                <a:t>It feels rough.</a:t>
              </a:r>
              <a:endParaRPr lang="zh-CN" altLang="en-US" sz="20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1052704" y="1106512"/>
            <a:ext cx="8893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Calibri" panose="020F0502020204030204" pitchFamily="34" charset="0"/>
              </a:rPr>
              <a:t>Observe some different rocks.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2" t="42397" r="34683" b="28801"/>
          <a:stretch>
            <a:fillRect/>
          </a:stretch>
        </p:blipFill>
        <p:spPr bwMode="auto">
          <a:xfrm>
            <a:off x="2187677" y="-315415"/>
            <a:ext cx="4688579" cy="141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969" r="98047">
                        <a14:foregroundMark x1="11641" y1="32375" x2="20625" y2="32875"/>
                        <a14:foregroundMark x1="34375" y1="31750" x2="43359" y2="32625"/>
                        <a14:foregroundMark x1="57656" y1="33750" x2="65781" y2="34250"/>
                        <a14:foregroundMark x1="79766" y1="34625" x2="88594" y2="33125"/>
                        <a14:foregroundMark x1="59062" y1="48125" x2="67188" y2="47875"/>
                        <a14:foregroundMark x1="81641" y1="50000" x2="87891" y2="50375"/>
                        <a14:foregroundMark x1="12109" y1="50000" x2="20469" y2="49750"/>
                        <a14:foregroundMark x1="35078" y1="50250" x2="44375" y2="50250"/>
                        <a14:foregroundMark x1="64297" y1="27750" x2="64297" y2="27750"/>
                        <a14:foregroundMark x1="68438" y1="31875" x2="68438" y2="31875"/>
                        <a14:foregroundMark x1="65000" y1="28875" x2="65547" y2="31125"/>
                        <a14:backgroundMark x1="13203" y1="66000" x2="70156" y2="67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8" t="22374" r="75164" b="38191"/>
          <a:stretch>
            <a:fillRect/>
          </a:stretch>
        </p:blipFill>
        <p:spPr bwMode="auto">
          <a:xfrm>
            <a:off x="3812360" y="4365104"/>
            <a:ext cx="1695744" cy="254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969" r="98047">
                        <a14:foregroundMark x1="11641" y1="32375" x2="20625" y2="32875"/>
                        <a14:foregroundMark x1="34375" y1="31750" x2="43359" y2="32625"/>
                        <a14:foregroundMark x1="57656" y1="33750" x2="65781" y2="34250"/>
                        <a14:foregroundMark x1="79766" y1="34625" x2="88594" y2="33125"/>
                        <a14:foregroundMark x1="59062" y1="48125" x2="67188" y2="47875"/>
                        <a14:foregroundMark x1="81641" y1="50000" x2="87891" y2="50375"/>
                        <a14:foregroundMark x1="12109" y1="50000" x2="20469" y2="49750"/>
                        <a14:foregroundMark x1="35078" y1="50250" x2="44375" y2="50250"/>
                        <a14:foregroundMark x1="64297" y1="27750" x2="64297" y2="27750"/>
                        <a14:foregroundMark x1="68438" y1="31875" x2="68438" y2="31875"/>
                        <a14:foregroundMark x1="65000" y1="28875" x2="65547" y2="31125"/>
                        <a14:backgroundMark x1="13203" y1="66000" x2="70156" y2="67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39" t="24596" r="29586" b="58860"/>
          <a:stretch>
            <a:fillRect/>
          </a:stretch>
        </p:blipFill>
        <p:spPr bwMode="auto">
          <a:xfrm>
            <a:off x="3563888" y="3363184"/>
            <a:ext cx="1866847" cy="106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969" r="98047">
                        <a14:foregroundMark x1="11641" y1="32375" x2="20625" y2="32875"/>
                        <a14:foregroundMark x1="34375" y1="31750" x2="43359" y2="32625"/>
                        <a14:foregroundMark x1="57656" y1="33750" x2="65781" y2="34250"/>
                        <a14:foregroundMark x1="79766" y1="34625" x2="88594" y2="33125"/>
                        <a14:foregroundMark x1="59062" y1="48125" x2="67188" y2="47875"/>
                        <a14:foregroundMark x1="81641" y1="50000" x2="87891" y2="50375"/>
                        <a14:foregroundMark x1="12109" y1="50000" x2="20469" y2="49750"/>
                        <a14:foregroundMark x1="35078" y1="50250" x2="44375" y2="50250"/>
                        <a14:foregroundMark x1="64297" y1="27750" x2="64297" y2="27750"/>
                        <a14:foregroundMark x1="68438" y1="31875" x2="68438" y2="31875"/>
                        <a14:foregroundMark x1="65000" y1="28875" x2="65547" y2="31125"/>
                        <a14:backgroundMark x1="13203" y1="66000" x2="70156" y2="67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18" t="37718" r="28808" b="43542"/>
          <a:stretch>
            <a:fillRect/>
          </a:stretch>
        </p:blipFill>
        <p:spPr bwMode="auto">
          <a:xfrm>
            <a:off x="3641257" y="2090465"/>
            <a:ext cx="1866847" cy="120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969" r="98047">
                        <a14:foregroundMark x1="11641" y1="32375" x2="20625" y2="32875"/>
                        <a14:foregroundMark x1="34375" y1="31750" x2="43359" y2="32625"/>
                        <a14:foregroundMark x1="57656" y1="33750" x2="65781" y2="34250"/>
                        <a14:foregroundMark x1="79766" y1="34625" x2="88594" y2="33125"/>
                        <a14:foregroundMark x1="59062" y1="48125" x2="67188" y2="47875"/>
                        <a14:foregroundMark x1="81641" y1="50000" x2="87891" y2="50375"/>
                        <a14:foregroundMark x1="12109" y1="50000" x2="20469" y2="49750"/>
                        <a14:foregroundMark x1="35078" y1="50250" x2="44375" y2="50250"/>
                        <a14:foregroundMark x1="64297" y1="27750" x2="64297" y2="27750"/>
                        <a14:foregroundMark x1="68438" y1="31875" x2="68438" y2="31875"/>
                        <a14:foregroundMark x1="65000" y1="28875" x2="65547" y2="31125"/>
                        <a14:backgroundMark x1="13203" y1="66000" x2="70156" y2="67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8" t="22374" r="75164" b="60537"/>
          <a:stretch>
            <a:fillRect/>
          </a:stretch>
        </p:blipFill>
        <p:spPr bwMode="auto">
          <a:xfrm>
            <a:off x="3740352" y="1124744"/>
            <a:ext cx="1695744" cy="110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1" y="3377270"/>
            <a:ext cx="1800000" cy="1347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  <a:prstDash val="dash"/>
          </a:ln>
          <a:effectLst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90" y="5233140"/>
            <a:ext cx="1940589" cy="1292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  <a:prstDash val="dash"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91" y="1649062"/>
            <a:ext cx="1938497" cy="1240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  <a:prstDash val="dash"/>
          </a:ln>
          <a:effectLst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48" y="5219156"/>
            <a:ext cx="1800000" cy="1306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  <a:prstDash val="dash"/>
          </a:ln>
          <a:effectLst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9320"/>
            <a:ext cx="1825648" cy="1400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  <a:prstDash val="dash"/>
          </a:ln>
          <a:effectLst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898" y="3386892"/>
            <a:ext cx="1907429" cy="1328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  <a:prstDash val="dash"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4068507" y="1628800"/>
            <a:ext cx="1295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rough</a:t>
            </a:r>
            <a:endParaRPr lang="zh-CN" altLang="en-US" sz="20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95936" y="2679303"/>
            <a:ext cx="1295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smooth</a:t>
            </a:r>
            <a:endParaRPr lang="zh-CN" altLang="en-US" sz="2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12523" y="3710645"/>
            <a:ext cx="1295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grey</a:t>
            </a:r>
            <a:endParaRPr lang="zh-CN" altLang="en-US" sz="2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23928" y="4869160"/>
            <a:ext cx="1295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speckled</a:t>
            </a:r>
            <a:endParaRPr lang="zh-CN" altLang="en-US" sz="20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67944" y="5949280"/>
            <a:ext cx="1295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striped</a:t>
            </a:r>
            <a:endParaRPr lang="zh-CN" altLang="en-US" sz="2000" b="1" dirty="0">
              <a:ln>
                <a:solidFill>
                  <a:srgbClr val="0070C0"/>
                </a:solidFill>
              </a:ln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719385" y="817548"/>
            <a:ext cx="8893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Calibri" panose="020F0502020204030204" pitchFamily="34" charset="0"/>
              </a:rPr>
              <a:t>How do they look? How do they feel? Draw lines.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797248" y="1922861"/>
            <a:ext cx="9880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endCxn id="6" idx="1"/>
          </p:cNvCxnSpPr>
          <p:nvPr/>
        </p:nvCxnSpPr>
        <p:spPr>
          <a:xfrm flipV="1">
            <a:off x="5291517" y="2269381"/>
            <a:ext cx="1008874" cy="67037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7" idx="3"/>
          </p:cNvCxnSpPr>
          <p:nvPr/>
        </p:nvCxnSpPr>
        <p:spPr>
          <a:xfrm flipV="1">
            <a:off x="2797248" y="2090465"/>
            <a:ext cx="1126680" cy="37817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2797248" y="5219156"/>
            <a:ext cx="1054672" cy="10033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791887" y="4431179"/>
            <a:ext cx="1060033" cy="18001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2797248" y="3009334"/>
            <a:ext cx="988025" cy="7076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endCxn id="8" idx="3"/>
          </p:cNvCxnSpPr>
          <p:nvPr/>
        </p:nvCxnSpPr>
        <p:spPr>
          <a:xfrm flipH="1" flipV="1">
            <a:off x="2797248" y="2189510"/>
            <a:ext cx="1173325" cy="26796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V="1">
            <a:off x="5219509" y="2883314"/>
            <a:ext cx="1080882" cy="9057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5291517" y="1922861"/>
            <a:ext cx="1131345" cy="14553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V="1">
            <a:off x="5291517" y="4005080"/>
            <a:ext cx="1008875" cy="4604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5219509" y="2090465"/>
            <a:ext cx="1080883" cy="32403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87214"/>
            <a:ext cx="7209451" cy="366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组合 6"/>
          <p:cNvGrpSpPr/>
          <p:nvPr/>
        </p:nvGrpSpPr>
        <p:grpSpPr bwMode="auto">
          <a:xfrm>
            <a:off x="4805932" y="1772816"/>
            <a:ext cx="2124056" cy="847792"/>
            <a:chOff x="3590544" y="2142350"/>
            <a:chExt cx="2552670" cy="956513"/>
          </a:xfrm>
        </p:grpSpPr>
        <p:sp>
          <p:nvSpPr>
            <p:cNvPr id="5" name="椭圆形标注 4"/>
            <p:cNvSpPr/>
            <p:nvPr/>
          </p:nvSpPr>
          <p:spPr>
            <a:xfrm>
              <a:off x="3590544" y="2142350"/>
              <a:ext cx="2552670" cy="956513"/>
            </a:xfrm>
            <a:prstGeom prst="wedgeEllipseCallout">
              <a:avLst>
                <a:gd name="adj1" fmla="val -40424"/>
                <a:gd name="adj2" fmla="val 67536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3742099" y="2250608"/>
              <a:ext cx="2316516" cy="708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dirty="0" smtClean="0">
                  <a:latin typeface="Calibri" panose="020F0502020204030204" pitchFamily="34" charset="0"/>
                </a:rPr>
                <a:t>Where does this stone go?</a:t>
              </a:r>
              <a:endParaRPr lang="zh-CN" altLang="en-US" sz="20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359345" y="1013827"/>
            <a:ext cx="88931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Calibri" panose="020F0502020204030204" pitchFamily="34" charset="0"/>
              </a:rPr>
              <a:t>Collect some stones and rocks. How do you group them together?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1" t="50471" r="23367" b="29036"/>
          <a:stretch>
            <a:fillRect/>
          </a:stretch>
        </p:blipFill>
        <p:spPr bwMode="auto">
          <a:xfrm>
            <a:off x="1758950" y="19050"/>
            <a:ext cx="51895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7" b="96328" l="2797" r="93007">
                        <a14:foregroundMark x1="84056" y1="77401" x2="85035" y2="88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26" y="1556917"/>
            <a:ext cx="8724586" cy="432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1115616" y="1033697"/>
            <a:ext cx="8893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Calibri" panose="020F0502020204030204" pitchFamily="34" charset="0"/>
              </a:rPr>
              <a:t>Draw your results.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-378810"/>
            <a:ext cx="4680521" cy="207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133" l="312" r="95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7572"/>
            <a:ext cx="2880000" cy="250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47" l="1497" r="952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01480"/>
            <a:ext cx="2973934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9" b="96403" l="1250" r="97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01480"/>
            <a:ext cx="2880000" cy="250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34" b="96207" l="629" r="974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0896"/>
            <a:ext cx="2880000" cy="262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539552" y="1052736"/>
            <a:ext cx="8893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Calibri" panose="020F0502020204030204" pitchFamily="34" charset="0"/>
              </a:rPr>
              <a:t>How do we use stones and rocks?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13" b="96787" l="4024" r="991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83660"/>
            <a:ext cx="5976344" cy="267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t="27139" r="37190" b="49907"/>
          <a:stretch>
            <a:fillRect/>
          </a:stretch>
        </p:blipFill>
        <p:spPr bwMode="auto">
          <a:xfrm>
            <a:off x="2071947" y="544738"/>
            <a:ext cx="5161756" cy="116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61243" y="1988840"/>
            <a:ext cx="718316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>
                <a:latin typeface="+mn-lt"/>
                <a:ea typeface="楷体" panose="02010609060101010101" pitchFamily="49" charset="-122"/>
              </a:rPr>
              <a:t>There are many different kinds of rocks. </a:t>
            </a:r>
            <a:endParaRPr lang="en-US" altLang="zh-CN" sz="2800" b="1" dirty="0" smtClean="0">
              <a:latin typeface="+mn-lt"/>
              <a:ea typeface="楷体" panose="02010609060101010101" pitchFamily="49" charset="-122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zh-CN" sz="2800" b="1" dirty="0" smtClean="0">
                <a:latin typeface="+mn-lt"/>
                <a:ea typeface="楷体" panose="02010609060101010101" pitchFamily="49" charset="-122"/>
              </a:rPr>
              <a:t>Rocks </a:t>
            </a:r>
            <a:r>
              <a:rPr lang="en-US" altLang="zh-CN" sz="2800" b="1" dirty="0">
                <a:latin typeface="+mn-lt"/>
                <a:ea typeface="楷体" panose="02010609060101010101" pitchFamily="49" charset="-122"/>
              </a:rPr>
              <a:t>have many uses.</a:t>
            </a:r>
            <a:endParaRPr lang="zh-CN" altLang="en-US" sz="2800" b="1" dirty="0">
              <a:latin typeface="+mn-lt"/>
              <a:ea typeface="楷体" panose="02010609060101010101" pitchFamily="49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087" y1="93643" x2="81003" y2="94419"/>
                        <a14:foregroundMark x1="84037" y1="89612" x2="84169" y2="92403"/>
                        <a14:foregroundMark x1="73879" y1="95039" x2="73747" y2="96279"/>
                        <a14:foregroundMark x1="71108" y1="94574" x2="73747" y2="95814"/>
                        <a14:foregroundMark x1="30475" y1="17519" x2="32058" y2="20155"/>
                        <a14:foregroundMark x1="23219" y1="24651" x2="23483" y2="26977"/>
                        <a14:foregroundMark x1="64908" y1="17984" x2="67546" y2="20465"/>
                        <a14:foregroundMark x1="70712" y1="21860" x2="70712" y2="22481"/>
                        <a14:foregroundMark x1="72955" y1="25116" x2="73483" y2="25891"/>
                        <a14:foregroundMark x1="76385" y1="91318" x2="84433" y2="91008"/>
                        <a14:foregroundMark x1="24274" y1="46822" x2="28232" y2="66977"/>
                        <a14:foregroundMark x1="48549" y1="11163" x2="46570" y2="20155"/>
                        <a14:backgroundMark x1="10158" y1="10233" x2="9367" y2="41860"/>
                        <a14:backgroundMark x1="50792" y1="34419" x2="51847" y2="70233"/>
                        <a14:backgroundMark x1="20053" y1="8527" x2="7388" y2="35814"/>
                        <a14:backgroundMark x1="6201" y1="38295" x2="8179" y2="78760"/>
                        <a14:backgroundMark x1="54617" y1="48682" x2="56069" y2="85581"/>
                        <a14:backgroundMark x1="40765" y1="58915" x2="56860" y2="79225"/>
                        <a14:backgroundMark x1="63852" y1="70233" x2="50396" y2="87442"/>
                        <a14:backgroundMark x1="38127" y1="88217" x2="56860" y2="95349"/>
                        <a14:backgroundMark x1="63456" y1="79070" x2="50000" y2="95814"/>
                        <a14:backgroundMark x1="36148" y1="63566" x2="40765" y2="70078"/>
                        <a14:backgroundMark x1="3958" y1="52093" x2="6596" y2="92248"/>
                        <a14:backgroundMark x1="5541" y1="11473" x2="5937" y2="38605"/>
                        <a14:backgroundMark x1="27045" y1="7132" x2="13456" y2="24496"/>
                        <a14:backgroundMark x1="6201" y1="4341" x2="39974" y2="4341"/>
                        <a14:backgroundMark x1="36675" y1="12558" x2="41821" y2="36434"/>
                        <a14:backgroundMark x1="55013" y1="27907" x2="54881" y2="43101"/>
                        <a14:backgroundMark x1="68734" y1="5271" x2="86544" y2="16589"/>
                        <a14:backgroundMark x1="64248" y1="8527" x2="54485" y2="25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01" y="4069399"/>
            <a:ext cx="3393951" cy="288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S 1A 模板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179</Words>
  <Application>Microsoft Office PowerPoint</Application>
  <PresentationFormat>全屏显示(4:3)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LUS 1A 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1A1 OUR SENSES</dc:title>
  <dc:creator>FLTRP</dc:creator>
  <cp:lastModifiedBy>FLTRP</cp:lastModifiedBy>
  <cp:revision>75</cp:revision>
  <dcterms:created xsi:type="dcterms:W3CDTF">2015-03-12T07:16:00Z</dcterms:created>
  <dcterms:modified xsi:type="dcterms:W3CDTF">2017-11-06T06:17:06Z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