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2"/>
    <p:sldId id="268" r:id="rId3"/>
    <p:sldId id="257" r:id="rId4"/>
    <p:sldId id="258" r:id="rId5"/>
    <p:sldId id="259" r:id="rId6"/>
    <p:sldId id="275" r:id="rId7"/>
    <p:sldId id="260" r:id="rId8"/>
    <p:sldId id="274" r:id="rId9"/>
    <p:sldId id="271" r:id="rId10"/>
    <p:sldId id="273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0033CC"/>
    <a:srgbClr val="FFFF00"/>
    <a:srgbClr val="F8F200"/>
    <a:srgbClr val="EE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C271DA1-C0C8-4396-9FB9-7EDDE8DDCD69}" type="datetimeFigureOut">
              <a:rPr lang="zh-CN" altLang="en-US" smtClean="0"/>
              <a:t>2017-11-6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22241E-19BB-4103-886E-50A49BB485F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17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241E-19BB-4103-886E-50A49BB485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课程资源-教案+课件\课件\单元背景色图片\SB 3B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3257" r="3200" b="22726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764134" cy="8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84555" y="142875"/>
            <a:ext cx="1267383" cy="5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C0E5-0976-486D-96AE-DE945046E2F9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77E8-0806-4149-8089-5F2198297AEB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0" name="Picture 2" descr="C:\Users\Administrator\Desktop\3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9447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A61011-0ABB-4763-B1C0-0282913309CE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735AB0-EA72-4592-8AE6-9AD6F8B54F4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30162" b="10542"/>
          <a:stretch>
            <a:fillRect/>
          </a:stretch>
        </p:blipFill>
        <p:spPr bwMode="auto">
          <a:xfrm>
            <a:off x="3779912" y="1541308"/>
            <a:ext cx="5364088" cy="55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11944" y="755987"/>
            <a:ext cx="355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-108520" y="5157192"/>
            <a:ext cx="47371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土壤和岩石</a:t>
            </a:r>
            <a:endParaRPr lang="en-US" altLang="zh-CN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468560" y="2140401"/>
            <a:ext cx="532859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S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OIL</a:t>
            </a: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AND</a:t>
            </a: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 R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OCKS</a:t>
            </a:r>
            <a:endParaRPr lang="zh-CN" altLang="en-US" sz="7200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2482034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anose="020F0502020204030204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33" y="4268388"/>
            <a:ext cx="4879205" cy="20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61514" y="764704"/>
            <a:ext cx="85331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You want to know which soil can drain water better. Which materials give a fair test? Tick (</a:t>
            </a:r>
            <a:r>
              <a:rPr lang="zh-CN" altLang="en-US" sz="2800" b="1" dirty="0" smtClean="0">
                <a:latin typeface="+mn-ea"/>
                <a:ea typeface="+mn-ea"/>
              </a:rPr>
              <a:t>√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68477" cy="188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94" y="1916832"/>
            <a:ext cx="4392488" cy="189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4067944" y="3357040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301882" y="579141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532488" y="3356992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573325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58826" y="3212976"/>
            <a:ext cx="41433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 smtClean="0">
                <a:latin typeface="+mn-lt"/>
              </a:rPr>
              <a:t>drain       (</a:t>
            </a:r>
            <a:r>
              <a:rPr lang="zh-CN" altLang="en-US" sz="3600" b="1" dirty="0" smtClean="0">
                <a:latin typeface="+mn-lt"/>
              </a:rPr>
              <a:t>排水</a:t>
            </a:r>
            <a:r>
              <a:rPr lang="en-US" altLang="zh-CN" sz="3600" b="1" dirty="0" smtClean="0">
                <a:latin typeface="+mn-lt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3600" b="1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146" y="548680"/>
            <a:ext cx="7848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atin typeface="+mj-lt"/>
              </a:rPr>
              <a:t>Lesson 3</a:t>
            </a:r>
            <a:r>
              <a:rPr lang="en-US" altLang="zh-CN" sz="4800" b="1" dirty="0" smtClean="0">
                <a:latin typeface="+mj-lt"/>
              </a:rPr>
              <a:t>  Do </a:t>
            </a:r>
            <a:r>
              <a:rPr lang="en-US" altLang="zh-CN" sz="4800" b="1" dirty="0">
                <a:latin typeface="+mj-lt"/>
              </a:rPr>
              <a:t>T</a:t>
            </a:r>
            <a:r>
              <a:rPr lang="en-US" altLang="zh-CN" sz="4800" b="1" dirty="0" smtClean="0">
                <a:latin typeface="+mj-lt"/>
              </a:rPr>
              <a:t>hey Drain Equally </a:t>
            </a:r>
            <a:r>
              <a:rPr lang="en-US" altLang="zh-CN" sz="4800" b="1" dirty="0">
                <a:latin typeface="+mj-lt"/>
              </a:rPr>
              <a:t>W</a:t>
            </a:r>
            <a:r>
              <a:rPr lang="en-US" altLang="zh-CN" sz="4800" b="1" dirty="0" smtClean="0">
                <a:latin typeface="+mj-lt"/>
              </a:rPr>
              <a:t>ell?</a:t>
            </a:r>
            <a:endParaRPr lang="zh-CN" altLang="en-US" sz="4800" b="1" dirty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6719" y1="34500" x2="56719" y2="38875"/>
                        <a14:foregroundMark x1="47813" y1="47000" x2="47813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9252" r="8482" b="16259"/>
          <a:stretch>
            <a:fillRect/>
          </a:stretch>
        </p:blipFill>
        <p:spPr bwMode="auto">
          <a:xfrm>
            <a:off x="0" y="2348880"/>
            <a:ext cx="4248472" cy="202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3129" r="1623" b="2892"/>
          <a:stretch>
            <a:fillRect/>
          </a:stretch>
        </p:blipFill>
        <p:spPr bwMode="auto">
          <a:xfrm>
            <a:off x="604684" y="1991031"/>
            <a:ext cx="8067368" cy="387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6"/>
          <p:cNvGrpSpPr/>
          <p:nvPr/>
        </p:nvGrpSpPr>
        <p:grpSpPr bwMode="auto">
          <a:xfrm>
            <a:off x="875204" y="1556793"/>
            <a:ext cx="3053852" cy="1080119"/>
            <a:chOff x="3714200" y="2406968"/>
            <a:chExt cx="1970538" cy="952706"/>
          </a:xfrm>
        </p:grpSpPr>
        <p:sp>
          <p:nvSpPr>
            <p:cNvPr id="4" name="椭圆形标注 3"/>
            <p:cNvSpPr/>
            <p:nvPr/>
          </p:nvSpPr>
          <p:spPr>
            <a:xfrm>
              <a:off x="3714200" y="2406968"/>
              <a:ext cx="1955448" cy="952705"/>
            </a:xfrm>
            <a:prstGeom prst="wedgeEllipseCallout">
              <a:avLst>
                <a:gd name="adj1" fmla="val 30062"/>
                <a:gd name="adj2" fmla="val 75679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714200" y="2605229"/>
              <a:ext cx="1970538" cy="75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There was a puddle here.</a:t>
              </a:r>
            </a:p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Now it is gone.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组合 6"/>
          <p:cNvGrpSpPr/>
          <p:nvPr/>
        </p:nvGrpSpPr>
        <p:grpSpPr bwMode="auto">
          <a:xfrm>
            <a:off x="6808241" y="1743001"/>
            <a:ext cx="2295379" cy="955991"/>
            <a:chOff x="3590543" y="2142350"/>
            <a:chExt cx="2295846" cy="956513"/>
          </a:xfrm>
        </p:grpSpPr>
        <p:sp>
          <p:nvSpPr>
            <p:cNvPr id="7" name="椭圆形标注 6"/>
            <p:cNvSpPr/>
            <p:nvPr/>
          </p:nvSpPr>
          <p:spPr>
            <a:xfrm>
              <a:off x="3590543" y="2142350"/>
              <a:ext cx="2295846" cy="956513"/>
            </a:xfrm>
            <a:prstGeom prst="wedgeEllipseCallout">
              <a:avLst>
                <a:gd name="adj1" fmla="val -40424"/>
                <a:gd name="adj2" fmla="val 67536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002010" y="2280718"/>
              <a:ext cx="1571848" cy="70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This puddle is still here.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036121" y="892048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Why do some puddles drain quickly</a:t>
            </a:r>
            <a:r>
              <a:rPr lang="en-US" altLang="zh-CN" sz="2800" b="1" dirty="0">
                <a:latin typeface="Calibri" panose="020F0502020204030204" pitchFamily="34" charset="0"/>
              </a:rPr>
              <a:t>?</a:t>
            </a:r>
            <a:endParaRPr lang="en-US" altLang="zh-CN" sz="2800" b="1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2" b="96552" l="9936" r="88141">
                        <a14:foregroundMark x1="34295" y1="91379" x2="34295" y2="91379"/>
                        <a14:foregroundMark x1="66667" y1="90887" x2="66667" y2="90887"/>
                        <a14:foregroundMark x1="41026" y1="92611" x2="41026" y2="92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1416"/>
            <a:ext cx="2332158" cy="3040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444" l="9936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50" y="3789040"/>
            <a:ext cx="2048807" cy="29599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20" b="96465" l="7051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4" y="4044121"/>
            <a:ext cx="1802729" cy="2290526"/>
          </a:xfrm>
          <a:prstGeom prst="rect">
            <a:avLst/>
          </a:prstGeom>
        </p:spPr>
      </p:pic>
      <p:grpSp>
        <p:nvGrpSpPr>
          <p:cNvPr id="6" name="组合 6"/>
          <p:cNvGrpSpPr/>
          <p:nvPr/>
        </p:nvGrpSpPr>
        <p:grpSpPr bwMode="auto">
          <a:xfrm>
            <a:off x="655993" y="2558912"/>
            <a:ext cx="2078682" cy="1216660"/>
            <a:chOff x="3590544" y="2142350"/>
            <a:chExt cx="2079104" cy="1217324"/>
          </a:xfrm>
        </p:grpSpPr>
        <p:sp>
          <p:nvSpPr>
            <p:cNvPr id="7" name="椭圆形标注 6"/>
            <p:cNvSpPr/>
            <p:nvPr/>
          </p:nvSpPr>
          <p:spPr>
            <a:xfrm>
              <a:off x="3590544" y="2142350"/>
              <a:ext cx="2079104" cy="1217324"/>
            </a:xfrm>
            <a:prstGeom prst="wedgeEllipseCallout">
              <a:avLst>
                <a:gd name="adj1" fmla="val 2199"/>
                <a:gd name="adj2" fmla="val 78489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687906" y="2366229"/>
              <a:ext cx="1946852" cy="70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How can you make a fair test?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组合 6"/>
          <p:cNvGrpSpPr/>
          <p:nvPr/>
        </p:nvGrpSpPr>
        <p:grpSpPr bwMode="auto">
          <a:xfrm>
            <a:off x="6156176" y="2558913"/>
            <a:ext cx="2592289" cy="1602643"/>
            <a:chOff x="3493806" y="2142350"/>
            <a:chExt cx="2238012" cy="1462643"/>
          </a:xfrm>
        </p:grpSpPr>
        <p:sp>
          <p:nvSpPr>
            <p:cNvPr id="10" name="椭圆形标注 9"/>
            <p:cNvSpPr/>
            <p:nvPr/>
          </p:nvSpPr>
          <p:spPr>
            <a:xfrm>
              <a:off x="3493806" y="2142350"/>
              <a:ext cx="2238012" cy="1462643"/>
            </a:xfrm>
            <a:prstGeom prst="wedgeEllipseCallout">
              <a:avLst>
                <a:gd name="adj1" fmla="val 6419"/>
                <a:gd name="adj2" fmla="val 64136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607368" y="2437955"/>
              <a:ext cx="2062281" cy="92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We should add the same amount of soil, sand and stones.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组合 6"/>
          <p:cNvGrpSpPr/>
          <p:nvPr/>
        </p:nvGrpSpPr>
        <p:grpSpPr bwMode="auto">
          <a:xfrm>
            <a:off x="3131840" y="2558913"/>
            <a:ext cx="2304256" cy="1373580"/>
            <a:chOff x="3565729" y="2142350"/>
            <a:chExt cx="2103919" cy="1527803"/>
          </a:xfrm>
        </p:grpSpPr>
        <p:sp>
          <p:nvSpPr>
            <p:cNvPr id="13" name="椭圆形标注 12"/>
            <p:cNvSpPr/>
            <p:nvPr/>
          </p:nvSpPr>
          <p:spPr>
            <a:xfrm>
              <a:off x="3565729" y="2142350"/>
              <a:ext cx="2103919" cy="1527803"/>
            </a:xfrm>
            <a:prstGeom prst="wedgeEllipseCallout">
              <a:avLst>
                <a:gd name="adj1" fmla="val 6786"/>
                <a:gd name="adj2" fmla="val 75880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681485" y="2389293"/>
              <a:ext cx="1946852" cy="112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We should add the same amount of water.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49241" y="1212751"/>
            <a:ext cx="8893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Can water pass through soil, sand and stones? Do they drain equally well?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667" b="76222" l="13688" r="72938">
                        <a14:foregroundMark x1="19375" y1="64000" x2="25688" y2="6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45316" r="24025" b="20194"/>
          <a:stretch>
            <a:fillRect/>
          </a:stretch>
        </p:blipFill>
        <p:spPr bwMode="auto">
          <a:xfrm>
            <a:off x="2203248" y="-252263"/>
            <a:ext cx="4793307" cy="144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37288" y="3901698"/>
            <a:ext cx="8239168" cy="26956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651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37288" y="1010345"/>
            <a:ext cx="8311176" cy="27786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651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0" b="89520" l="5484" r="98065">
                        <a14:foregroundMark x1="91613" y1="9607" x2="91613" y2="9607"/>
                        <a14:foregroundMark x1="92903" y1="9607" x2="92903" y2="9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47" r="1192"/>
          <a:stretch>
            <a:fillRect/>
          </a:stretch>
        </p:blipFill>
        <p:spPr bwMode="auto">
          <a:xfrm>
            <a:off x="3816822" y="4033660"/>
            <a:ext cx="4715618" cy="26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31389" y="1484676"/>
            <a:ext cx="37390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Add some soil, sand and stones into each funnel. Put each funnel into a beaker.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5091" y="4437112"/>
            <a:ext cx="31653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Gently pour some water over the soil, sand and stones.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63692" y="529516"/>
            <a:ext cx="2328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What to do</a:t>
            </a:r>
            <a:endParaRPr lang="zh-CN" alt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67" b="80556" l="14188" r="7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19228" r="26375" b="18425"/>
          <a:stretch/>
        </p:blipFill>
        <p:spPr bwMode="auto">
          <a:xfrm>
            <a:off x="402601" y="1010345"/>
            <a:ext cx="4305351" cy="253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7375"/>
            <a:ext cx="388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soil         sand        stones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9954" y="1095127"/>
            <a:ext cx="360000" cy="461665"/>
            <a:chOff x="1321633" y="1023118"/>
            <a:chExt cx="360000" cy="461665"/>
          </a:xfrm>
        </p:grpSpPr>
        <p:sp>
          <p:nvSpPr>
            <p:cNvPr id="20" name="椭圆 19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72440" y="3903439"/>
            <a:ext cx="360000" cy="461665"/>
            <a:chOff x="1321633" y="1023118"/>
            <a:chExt cx="360000" cy="461665"/>
          </a:xfrm>
        </p:grpSpPr>
        <p:sp>
          <p:nvSpPr>
            <p:cNvPr id="23" name="椭圆 22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27984" y="6135687"/>
            <a:ext cx="388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soil            sand           stones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1179812"/>
            <a:ext cx="8640960" cy="4533410"/>
            <a:chOff x="467544" y="4725144"/>
            <a:chExt cx="8064896" cy="2808312"/>
          </a:xfrm>
        </p:grpSpPr>
        <p:sp>
          <p:nvSpPr>
            <p:cNvPr id="3" name="圆角矩形 2"/>
            <p:cNvSpPr/>
            <p:nvPr/>
          </p:nvSpPr>
          <p:spPr>
            <a:xfrm>
              <a:off x="467544" y="4725144"/>
              <a:ext cx="8064896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651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440897" y="5643121"/>
              <a:ext cx="2924313" cy="112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 smtClean="0">
                  <a:latin typeface="Calibri" panose="020F0502020204030204" pitchFamily="34" charset="0"/>
                </a:rPr>
                <a:t>When will the water stop dripping through the funnels? Measure the time.</a:t>
              </a:r>
              <a:endParaRPr lang="zh-CN" altLang="en-US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5773" y="7173416"/>
              <a:ext cx="4570228" cy="285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 </a:t>
              </a:r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soil               sand               stones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027" name="Picture 3" descr="C:\Users\ZSZ\Desktop\DSC_0178_副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3761"/>
            <a:ext cx="5040560" cy="33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09436" y="1932266"/>
            <a:ext cx="360000" cy="461665"/>
            <a:chOff x="1321633" y="1023118"/>
            <a:chExt cx="360000" cy="461665"/>
          </a:xfrm>
        </p:grpSpPr>
        <p:sp>
          <p:nvSpPr>
            <p:cNvPr id="10" name="椭圆 9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27584" y="1129099"/>
            <a:ext cx="7848872" cy="3380021"/>
          </a:xfrm>
          <a:prstGeom prst="roundRect">
            <a:avLst/>
          </a:prstGeom>
          <a:solidFill>
            <a:schemeClr val="bg1"/>
          </a:solidFill>
          <a:ln>
            <a:solidFill>
              <a:srgbClr val="FF999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971600" y="5208490"/>
            <a:ext cx="7560840" cy="12448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651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5660" y="601524"/>
            <a:ext cx="2328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Results</a:t>
            </a:r>
            <a:endParaRPr lang="zh-CN" alt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7171" y="4633972"/>
            <a:ext cx="2328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Conclusion</a:t>
            </a:r>
            <a:endParaRPr lang="zh-CN" alt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99790" y="5633603"/>
            <a:ext cx="4896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</a:rPr>
              <a:t>________ 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can drain water best.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4000" y="5559623"/>
            <a:ext cx="146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Stones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268760"/>
            <a:ext cx="751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How long does it take for water to pass through them?</a:t>
            </a:r>
            <a:endParaRPr lang="zh-CN" altLang="en-US" sz="2800" b="1" dirty="0">
              <a:latin typeface="+mn-lt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403648" y="2248272"/>
          <a:ext cx="6768752" cy="20726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84376"/>
                <a:gridCol w="3384376"/>
              </a:tblGrid>
              <a:tr h="384303">
                <a:tc>
                  <a:txBody>
                    <a:bodyPr/>
                    <a:lstStyle/>
                    <a:p>
                      <a:pPr algn="ctr"/>
                      <a:endParaRPr lang="zh-CN" altLang="en-US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Time(min)</a:t>
                      </a:r>
                      <a:endParaRPr lang="zh-CN" altLang="en-US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Soil</a:t>
                      </a:r>
                      <a:endParaRPr lang="zh-CN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43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Sand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43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Stones</a:t>
                      </a:r>
                      <a:endParaRPr lang="zh-CN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7139" r="37190" b="49907"/>
          <a:stretch>
            <a:fillRect/>
          </a:stretch>
        </p:blipFill>
        <p:spPr bwMode="auto">
          <a:xfrm>
            <a:off x="2267744" y="718755"/>
            <a:ext cx="4896544" cy="11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9933" y="2619897"/>
            <a:ext cx="6929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latin typeface="+mn-lt"/>
              </a:rPr>
              <a:t>Stones drain water best.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007"/>
            <a:ext cx="2736303" cy="23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1331688" y="3429000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331688" y="2204912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405" y="1952901"/>
            <a:ext cx="9072562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</a:rPr>
              <a:t>I did a fair test.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n-lt"/>
              </a:rPr>
              <a:t>I watched a video.</a:t>
            </a:r>
            <a:endParaRPr lang="en-US" altLang="zh-CN" sz="2800" b="1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</a:rPr>
              <a:t>I observed the experiments closely.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8967" y="215930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53778" l="8938" r="79063">
                        <a14:foregroundMark x1="16500" y1="41333" x2="16625" y2="45667"/>
                        <a14:foregroundMark x1="35563" y1="41000" x2="36313" y2="48111"/>
                        <a14:foregroundMark x1="69875" y1="47667" x2="71750" y2="47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0" t="30920" r="20026" b="43695"/>
          <a:stretch>
            <a:fillRect/>
          </a:stretch>
        </p:blipFill>
        <p:spPr bwMode="auto">
          <a:xfrm>
            <a:off x="2495738" y="797003"/>
            <a:ext cx="4536504" cy="9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007"/>
            <a:ext cx="2736303" cy="23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325638" y="2780928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72952" y="335699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228</Words>
  <Application>Microsoft Office PowerPoint</Application>
  <PresentationFormat>全屏显示(4:3)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FLTRP</cp:lastModifiedBy>
  <cp:revision>69</cp:revision>
  <dcterms:created xsi:type="dcterms:W3CDTF">2015-03-12T07:16:00Z</dcterms:created>
  <dcterms:modified xsi:type="dcterms:W3CDTF">2017-11-06T08:41:19Z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