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5" r:id="rId7"/>
    <p:sldId id="261" r:id="rId8"/>
    <p:sldId id="263" r:id="rId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FF9933"/>
    <a:srgbClr val="FF66FF"/>
    <a:srgbClr val="0000FF"/>
    <a:srgbClr val="FFFF00"/>
    <a:srgbClr val="F8F200"/>
    <a:srgbClr val="EEE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042"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 descr="F:\课程资源-教案+课件\课件\单元背景色图片\SB 3B4.jpg"/>
          <p:cNvPicPr>
            <a:picLocks noChangeAspect="1" noChangeArrowheads="1"/>
          </p:cNvPicPr>
          <p:nvPr userDrawn="1"/>
        </p:nvPicPr>
        <p:blipFill>
          <a:blip r:embed="rId2">
            <a:extLst>
              <a:ext uri="{28A0092B-C50C-407E-A947-70E740481C1C}">
                <a14:useLocalDpi xmlns:a14="http://schemas.microsoft.com/office/drawing/2010/main" val="0"/>
              </a:ext>
            </a:extLst>
          </a:blip>
          <a:srcRect l="2000" t="23257" r="3200" b="22726"/>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Documents and Settings\zhoushaozhen\桌面\图片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0"/>
            <a:ext cx="836142" cy="94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课程资源-教案+课件\1A\麦米透明标.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440" b="27303"/>
          <a:stretch>
            <a:fillRect/>
          </a:stretch>
        </p:blipFill>
        <p:spPr bwMode="auto">
          <a:xfrm>
            <a:off x="7884368" y="142875"/>
            <a:ext cx="1267570" cy="54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41B608FC-71CF-4E7E-8C7C-42433F8BBC23}" type="datetimeFigureOut">
              <a:rPr lang="zh-CN" altLang="en-US"/>
              <a:pPr>
                <a:defRPr/>
              </a:pPr>
              <a:t>2016/3/25</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D38D3AF5-520B-4458-8129-30F81E79577F}" type="slidenum">
              <a:rPr lang="zh-CN" altLang="en-US"/>
              <a:pPr>
                <a:defRPr/>
              </a:pPr>
              <a:t>‹#›</a:t>
            </a:fld>
            <a:endParaRPr lang="zh-CN" altLang="en-US"/>
          </a:p>
        </p:txBody>
      </p:sp>
      <p:pic>
        <p:nvPicPr>
          <p:cNvPr id="2050" name="Picture 2" descr="C:\Users\Administrator\Desktop\3A.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0527" y="-171400"/>
            <a:ext cx="2098661" cy="108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540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D419DC6-225D-4D22-B54E-8C566934000E}" type="datetimeFigureOut">
              <a:rPr lang="zh-CN" altLang="en-US"/>
              <a:pPr>
                <a:defRPr/>
              </a:pPr>
              <a:t>2016/3/25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2756307-E461-4A5D-A2EA-F852416C2B6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4.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6.jpeg"/><Relationship Id="rId3" Type="http://schemas.microsoft.com/office/2007/relationships/hdphoto" Target="../media/hdphoto5.wdp"/><Relationship Id="rId7" Type="http://schemas.openxmlformats.org/officeDocument/2006/relationships/image" Target="../media/image22.png"/><Relationship Id="rId12" Type="http://schemas.openxmlformats.org/officeDocument/2006/relationships/image" Target="../media/image25.jpeg"/><Relationship Id="rId17" Type="http://schemas.microsoft.com/office/2007/relationships/hdphoto" Target="../media/hdphoto9.wdp"/><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24.jpeg"/><Relationship Id="rId5" Type="http://schemas.openxmlformats.org/officeDocument/2006/relationships/image" Target="../media/image21.png"/><Relationship Id="rId15" Type="http://schemas.openxmlformats.org/officeDocument/2006/relationships/image" Target="../media/image28.jpeg"/><Relationship Id="rId10" Type="http://schemas.microsoft.com/office/2007/relationships/hdphoto" Target="../media/hdphoto8.wdp"/><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l="22603" t="30162" b="10542"/>
          <a:stretch>
            <a:fillRect/>
          </a:stretch>
        </p:blipFill>
        <p:spPr bwMode="auto">
          <a:xfrm>
            <a:off x="3779912" y="1541308"/>
            <a:ext cx="5364088" cy="558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511944" y="755987"/>
            <a:ext cx="3556000" cy="4154984"/>
          </a:xfrm>
          <a:prstGeom prst="rect">
            <a:avLst/>
          </a:prstGeom>
        </p:spPr>
        <p:txBody>
          <a:bodyPr>
            <a:spAutoFit/>
          </a:bodyPr>
          <a:lstStyle/>
          <a:p>
            <a:pPr algn="ctr" fontAlgn="auto">
              <a:spcBef>
                <a:spcPts val="0"/>
              </a:spcBef>
              <a:spcAft>
                <a:spcPts val="0"/>
              </a:spcAft>
              <a:defRPr/>
            </a:pPr>
            <a:r>
              <a:rPr lang="en-US" altLang="zh-CN" sz="7200" b="1" spc="50" dirty="0">
                <a:ln w="11430"/>
                <a:solidFill>
                  <a:schemeClr val="bg1"/>
                </a:solidFill>
                <a:effectLst>
                  <a:outerShdw blurRad="38100" dist="38100" dir="2700000" algn="tl">
                    <a:srgbClr val="000000">
                      <a:alpha val="43137"/>
                    </a:srgbClr>
                  </a:outerShdw>
                </a:effectLst>
                <a:latin typeface="+mj-lt"/>
              </a:rPr>
              <a:t>U</a:t>
            </a:r>
            <a:r>
              <a:rPr lang="en-US" altLang="zh-CN" sz="6600" b="1" spc="50" dirty="0">
                <a:ln w="11430"/>
                <a:solidFill>
                  <a:schemeClr val="bg1"/>
                </a:solidFill>
                <a:effectLst>
                  <a:outerShdw blurRad="38100" dist="38100" dir="2700000" algn="tl">
                    <a:srgbClr val="000000">
                      <a:alpha val="43137"/>
                    </a:srgbClr>
                  </a:outerShdw>
                </a:effectLst>
                <a:latin typeface="+mj-lt"/>
              </a:rPr>
              <a:t>NIT 4</a:t>
            </a:r>
          </a:p>
          <a:p>
            <a:pPr algn="ctr" fontAlgn="auto">
              <a:spcBef>
                <a:spcPts val="0"/>
              </a:spcBef>
              <a:spcAft>
                <a:spcPts val="0"/>
              </a:spcAft>
              <a:defRPr/>
            </a:pPr>
            <a:endParaRPr lang="en-US" altLang="zh-CN" sz="6600" b="1" spc="50" dirty="0">
              <a:ln w="11430"/>
              <a:solidFill>
                <a:schemeClr val="bg1"/>
              </a:solidFill>
              <a:effectLst>
                <a:outerShdw blurRad="38100" dist="38100" dir="2700000" algn="tl">
                  <a:srgbClr val="000000">
                    <a:alpha val="43137"/>
                  </a:srgbClr>
                </a:outerShdw>
              </a:effectLst>
              <a:latin typeface="+mj-lt"/>
            </a:endParaRPr>
          </a:p>
          <a:p>
            <a:pPr algn="ctr" fontAlgn="auto">
              <a:spcBef>
                <a:spcPts val="0"/>
              </a:spcBef>
              <a:spcAft>
                <a:spcPts val="0"/>
              </a:spcAft>
              <a:defRPr/>
            </a:pPr>
            <a:endParaRPr lang="en-US" altLang="zh-CN" sz="6600" b="1" spc="50" dirty="0">
              <a:ln w="11430"/>
              <a:solidFill>
                <a:schemeClr val="bg1"/>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en-US" altLang="zh-CN" sz="6000" b="1" spc="50" dirty="0">
                <a:ln w="11430"/>
                <a:solidFill>
                  <a:schemeClr val="bg1"/>
                </a:solidFill>
                <a:effectLst>
                  <a:outerShdw blurRad="38100" dist="38100" dir="2700000" algn="tl">
                    <a:srgbClr val="000000">
                      <a:alpha val="43137"/>
                    </a:srgbClr>
                  </a:outerShdw>
                </a:effectLst>
                <a:latin typeface="Calibri" pitchFamily="34" charset="0"/>
              </a:rPr>
              <a:t> </a:t>
            </a:r>
          </a:p>
        </p:txBody>
      </p:sp>
      <p:sp>
        <p:nvSpPr>
          <p:cNvPr id="2" name="矩形 1"/>
          <p:cNvSpPr/>
          <p:nvPr/>
        </p:nvSpPr>
        <p:spPr>
          <a:xfrm>
            <a:off x="-108520" y="5157192"/>
            <a:ext cx="4737100" cy="646331"/>
          </a:xfrm>
          <a:prstGeom prst="rect">
            <a:avLst/>
          </a:prstGeom>
        </p:spPr>
        <p:txBody>
          <a:bodyPr>
            <a:spAutoFit/>
          </a:bodyPr>
          <a:lstStyle/>
          <a:p>
            <a:pPr algn="ctr" fontAlgn="auto">
              <a:spcBef>
                <a:spcPts val="0"/>
              </a:spcBef>
              <a:spcAft>
                <a:spcPts val="0"/>
              </a:spcAft>
              <a:defRPr/>
            </a:pPr>
            <a:r>
              <a:rPr lang="zh-CN" altLang="en-US" sz="3600" b="1" spc="50" dirty="0">
                <a:ln w="11430"/>
                <a:effectLst>
                  <a:outerShdw blurRad="38100" dist="38100" dir="2700000" algn="tl">
                    <a:srgbClr val="000000">
                      <a:alpha val="43137"/>
                    </a:srgbClr>
                  </a:outerShdw>
                </a:effectLst>
                <a:latin typeface="Calibri"/>
              </a:rPr>
              <a:t>土壤和岩石</a:t>
            </a:r>
            <a:endParaRPr lang="en-US" altLang="zh-CN" sz="3600" b="1" spc="50" dirty="0">
              <a:ln w="11430"/>
              <a:effectLst>
                <a:outerShdw blurRad="38100" dist="38100" dir="2700000" algn="tl">
                  <a:srgbClr val="000000">
                    <a:alpha val="43137"/>
                  </a:srgbClr>
                </a:outerShdw>
              </a:effectLst>
              <a:latin typeface="Calibri"/>
            </a:endParaRPr>
          </a:p>
        </p:txBody>
      </p:sp>
      <p:sp>
        <p:nvSpPr>
          <p:cNvPr id="5" name="矩形 4"/>
          <p:cNvSpPr/>
          <p:nvPr/>
        </p:nvSpPr>
        <p:spPr>
          <a:xfrm>
            <a:off x="-468560" y="2140401"/>
            <a:ext cx="5328592" cy="2800767"/>
          </a:xfrm>
          <a:prstGeom prst="rect">
            <a:avLst/>
          </a:prstGeom>
          <a:noFill/>
        </p:spPr>
        <p:txBody>
          <a:bodyPr>
            <a:spAutoFit/>
          </a:bodyPr>
          <a:lstStyle/>
          <a:p>
            <a:pPr algn="ctr">
              <a:defRPr/>
            </a:pPr>
            <a:r>
              <a:rPr lang="en-US" altLang="zh-CN" sz="8800" b="1" dirty="0">
                <a:ln w="17780" cmpd="sng">
                  <a:solidFill>
                    <a:schemeClr val="accent6">
                      <a:lumMod val="75000"/>
                    </a:schemeClr>
                  </a:solidFill>
                  <a:prstDash val="solid"/>
                  <a:miter lim="800000"/>
                </a:ln>
                <a:solidFill>
                  <a:srgbClr val="FFFF00"/>
                </a:solidFill>
                <a:effectLst>
                  <a:outerShdw blurRad="50800" algn="tl" rotWithShape="0">
                    <a:srgbClr val="000000"/>
                  </a:outerShdw>
                </a:effectLst>
                <a:latin typeface="+mn-lt"/>
                <a:ea typeface="+mn-ea"/>
              </a:rPr>
              <a:t>S</a:t>
            </a:r>
            <a:r>
              <a:rPr lang="en-US" altLang="zh-CN" sz="7200" b="1" dirty="0">
                <a:ln w="17780" cmpd="sng">
                  <a:solidFill>
                    <a:schemeClr val="accent6">
                      <a:lumMod val="75000"/>
                    </a:schemeClr>
                  </a:solidFill>
                  <a:prstDash val="solid"/>
                  <a:miter lim="800000"/>
                </a:ln>
                <a:solidFill>
                  <a:srgbClr val="FFFF00"/>
                </a:solidFill>
                <a:effectLst>
                  <a:outerShdw blurRad="50800" algn="tl" rotWithShape="0">
                    <a:srgbClr val="000000"/>
                  </a:outerShdw>
                </a:effectLst>
                <a:latin typeface="+mn-lt"/>
                <a:ea typeface="+mn-ea"/>
              </a:rPr>
              <a:t>OIL</a:t>
            </a:r>
            <a:r>
              <a:rPr lang="en-US" altLang="zh-CN" sz="8800" b="1" dirty="0">
                <a:ln w="17780" cmpd="sng">
                  <a:solidFill>
                    <a:schemeClr val="accent6">
                      <a:lumMod val="75000"/>
                    </a:schemeClr>
                  </a:solidFill>
                  <a:prstDash val="solid"/>
                  <a:miter lim="800000"/>
                </a:ln>
                <a:solidFill>
                  <a:srgbClr val="FFFF00"/>
                </a:solidFill>
                <a:effectLst>
                  <a:outerShdw blurRad="50800" algn="tl" rotWithShape="0">
                    <a:srgbClr val="000000"/>
                  </a:outerShdw>
                </a:effectLst>
                <a:latin typeface="+mn-lt"/>
                <a:ea typeface="+mn-ea"/>
              </a:rPr>
              <a:t> </a:t>
            </a:r>
            <a:r>
              <a:rPr lang="en-US" altLang="zh-CN" sz="7200" b="1" dirty="0">
                <a:ln w="17780" cmpd="sng">
                  <a:solidFill>
                    <a:schemeClr val="accent6">
                      <a:lumMod val="75000"/>
                    </a:schemeClr>
                  </a:solidFill>
                  <a:prstDash val="solid"/>
                  <a:miter lim="800000"/>
                </a:ln>
                <a:solidFill>
                  <a:srgbClr val="FFFF00"/>
                </a:solidFill>
                <a:effectLst>
                  <a:outerShdw blurRad="50800" algn="tl" rotWithShape="0">
                    <a:srgbClr val="000000"/>
                  </a:outerShdw>
                </a:effectLst>
                <a:latin typeface="+mn-lt"/>
                <a:ea typeface="+mn-ea"/>
              </a:rPr>
              <a:t>AND</a:t>
            </a:r>
            <a:r>
              <a:rPr lang="en-US" altLang="zh-CN" sz="8800" b="1" dirty="0">
                <a:ln w="17780" cmpd="sng">
                  <a:solidFill>
                    <a:schemeClr val="accent6">
                      <a:lumMod val="75000"/>
                    </a:schemeClr>
                  </a:solidFill>
                  <a:prstDash val="solid"/>
                  <a:miter lim="800000"/>
                </a:ln>
                <a:solidFill>
                  <a:srgbClr val="FFFF00"/>
                </a:solidFill>
                <a:effectLst>
                  <a:outerShdw blurRad="50800" algn="tl" rotWithShape="0">
                    <a:srgbClr val="000000"/>
                  </a:outerShdw>
                </a:effectLst>
                <a:latin typeface="+mn-lt"/>
                <a:ea typeface="+mn-ea"/>
              </a:rPr>
              <a:t> R</a:t>
            </a:r>
            <a:r>
              <a:rPr lang="en-US" altLang="zh-CN" sz="7200" b="1" dirty="0">
                <a:ln w="17780" cmpd="sng">
                  <a:solidFill>
                    <a:schemeClr val="accent6">
                      <a:lumMod val="75000"/>
                    </a:schemeClr>
                  </a:solidFill>
                  <a:prstDash val="solid"/>
                  <a:miter lim="800000"/>
                </a:ln>
                <a:solidFill>
                  <a:srgbClr val="FFFF00"/>
                </a:solidFill>
                <a:effectLst>
                  <a:outerShdw blurRad="50800" algn="tl" rotWithShape="0">
                    <a:srgbClr val="000000"/>
                  </a:outerShdw>
                </a:effectLst>
                <a:latin typeface="+mn-lt"/>
                <a:ea typeface="+mn-ea"/>
              </a:rPr>
              <a:t>OCKS</a:t>
            </a:r>
            <a:endParaRPr lang="zh-CN" altLang="en-US" sz="7200" b="1" dirty="0">
              <a:ln w="17780" cmpd="sng">
                <a:solidFill>
                  <a:schemeClr val="accent6">
                    <a:lumMod val="75000"/>
                  </a:schemeClr>
                </a:solidFill>
                <a:prstDash val="solid"/>
                <a:miter lim="800000"/>
              </a:ln>
              <a:solidFill>
                <a:srgbClr val="FFFF00"/>
              </a:solidFill>
              <a:effectLst>
                <a:outerShdw blurRad="50800" algn="tl" rotWithShape="0">
                  <a:srgbClr val="000000"/>
                </a:outerShdw>
              </a:effectLst>
              <a:latin typeface="+mn-lt"/>
              <a:ea typeface="+mn-ea"/>
            </a:endParaRPr>
          </a:p>
        </p:txBody>
      </p:sp>
    </p:spTree>
    <p:extLst>
      <p:ext uri="{BB962C8B-B14F-4D97-AF65-F5344CB8AC3E}">
        <p14:creationId xmlns:p14="http://schemas.microsoft.com/office/powerpoint/2010/main" val="184159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light up science\3A 4A\3A 4A SB\3A 4A搜图拍照绘图\3A 4A绘图\3A上色终稿\双语科学3A补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7814" y1="35506" x2="51785" y2="49888"/>
                        <a14:foregroundMark x1="40634" y1="45169" x2="57922" y2="34270"/>
                        <a14:foregroundMark x1="42078" y1="46798" x2="64099" y2="42303"/>
                        <a14:foregroundMark x1="52788" y1="47640" x2="62776" y2="43933"/>
                      </a14:backgroundRemoval>
                    </a14:imgEffect>
                  </a14:imgLayer>
                </a14:imgProps>
              </a:ext>
              <a:ext uri="{28A0092B-C50C-407E-A947-70E740481C1C}">
                <a14:useLocalDpi xmlns:a14="http://schemas.microsoft.com/office/drawing/2010/main" val="0"/>
              </a:ext>
            </a:extLst>
          </a:blip>
          <a:srcRect/>
          <a:stretch>
            <a:fillRect/>
          </a:stretch>
        </p:blipFill>
        <p:spPr bwMode="auto">
          <a:xfrm>
            <a:off x="646543" y="1178729"/>
            <a:ext cx="7599363" cy="54260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84" b="96512" l="0" r="99021">
                        <a14:foregroundMark x1="92333" y1="70930" x2="92333" y2="70930"/>
                        <a14:foregroundMark x1="94943" y1="22674" x2="94943" y2="22674"/>
                        <a14:foregroundMark x1="96085" y1="15116" x2="96085" y2="15116"/>
                        <a14:foregroundMark x1="94454" y1="91860" x2="94454" y2="91860"/>
                        <a14:foregroundMark x1="96411" y1="86628" x2="92333" y2="91279"/>
                        <a14:foregroundMark x1="87928" y1="79070" x2="87928" y2="80814"/>
                        <a14:foregroundMark x1="84829" y1="91860" x2="87113" y2="88953"/>
                        <a14:foregroundMark x1="91517" y1="83721" x2="91517" y2="83721"/>
                      </a14:backgroundRemoval>
                    </a14:imgEffect>
                  </a14:imgLayer>
                </a14:imgProps>
              </a:ext>
              <a:ext uri="{28A0092B-C50C-407E-A947-70E740481C1C}">
                <a14:useLocalDpi xmlns:a14="http://schemas.microsoft.com/office/drawing/2010/main" val="0"/>
              </a:ext>
            </a:extLst>
          </a:blip>
          <a:srcRect/>
          <a:stretch>
            <a:fillRect/>
          </a:stretch>
        </p:blipFill>
        <p:spPr bwMode="auto">
          <a:xfrm>
            <a:off x="1901999" y="-115260"/>
            <a:ext cx="5046265" cy="141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4000" l="2439" r="95935"/>
                    </a14:imgEffect>
                  </a14:imgLayer>
                </a14:imgProps>
              </a:ext>
              <a:ext uri="{28A0092B-C50C-407E-A947-70E740481C1C}">
                <a14:useLocalDpi xmlns:a14="http://schemas.microsoft.com/office/drawing/2010/main" val="0"/>
              </a:ext>
            </a:extLst>
          </a:blip>
          <a:srcRect/>
          <a:stretch>
            <a:fillRect/>
          </a:stretch>
        </p:blipFill>
        <p:spPr bwMode="auto">
          <a:xfrm>
            <a:off x="539552" y="4365104"/>
            <a:ext cx="2198167" cy="178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4000" l="2439" r="95935"/>
                    </a14:imgEffect>
                  </a14:imgLayer>
                </a14:imgProps>
              </a:ext>
              <a:ext uri="{28A0092B-C50C-407E-A947-70E740481C1C}">
                <a14:useLocalDpi xmlns:a14="http://schemas.microsoft.com/office/drawing/2010/main" val="0"/>
              </a:ext>
            </a:extLst>
          </a:blip>
          <a:srcRect/>
          <a:stretch>
            <a:fillRect/>
          </a:stretch>
        </p:blipFill>
        <p:spPr bwMode="auto">
          <a:xfrm>
            <a:off x="6417989" y="4439288"/>
            <a:ext cx="2198167" cy="178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4000" l="2439" r="95935"/>
                    </a14:imgEffect>
                  </a14:imgLayer>
                </a14:imgProps>
              </a:ext>
              <a:ext uri="{28A0092B-C50C-407E-A947-70E740481C1C}">
                <a14:useLocalDpi xmlns:a14="http://schemas.microsoft.com/office/drawing/2010/main" val="0"/>
              </a:ext>
            </a:extLst>
          </a:blip>
          <a:srcRect/>
          <a:stretch>
            <a:fillRect/>
          </a:stretch>
        </p:blipFill>
        <p:spPr bwMode="auto">
          <a:xfrm>
            <a:off x="378127" y="2104639"/>
            <a:ext cx="2198167" cy="178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4000" l="2439" r="95935"/>
                    </a14:imgEffect>
                  </a14:imgLayer>
                </a14:imgProps>
              </a:ext>
              <a:ext uri="{28A0092B-C50C-407E-A947-70E740481C1C}">
                <a14:useLocalDpi xmlns:a14="http://schemas.microsoft.com/office/drawing/2010/main" val="0"/>
              </a:ext>
            </a:extLst>
          </a:blip>
          <a:srcRect/>
          <a:stretch>
            <a:fillRect/>
          </a:stretch>
        </p:blipFill>
        <p:spPr bwMode="auto">
          <a:xfrm>
            <a:off x="6433925" y="2221822"/>
            <a:ext cx="2198167" cy="178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2571" y="2853776"/>
            <a:ext cx="1152128" cy="461665"/>
          </a:xfrm>
          <a:prstGeom prst="rect">
            <a:avLst/>
          </a:prstGeom>
          <a:noFill/>
        </p:spPr>
        <p:txBody>
          <a:bodyPr wrap="square" rtlCol="0">
            <a:spAutoFit/>
          </a:bodyPr>
          <a:lstStyle/>
          <a:p>
            <a:r>
              <a:rPr lang="en-US" altLang="zh-CN" sz="2400" b="1" dirty="0" smtClean="0">
                <a:solidFill>
                  <a:srgbClr val="0000FF"/>
                </a:solidFill>
                <a:latin typeface="Calibri" pitchFamily="34" charset="0"/>
              </a:rPr>
              <a:t>sand</a:t>
            </a:r>
            <a:endParaRPr lang="zh-CN" altLang="en-US" sz="2400" b="1" dirty="0">
              <a:solidFill>
                <a:srgbClr val="0000FF"/>
              </a:solidFill>
              <a:latin typeface="Calibri" pitchFamily="34" charset="0"/>
            </a:endParaRPr>
          </a:p>
        </p:txBody>
      </p:sp>
      <p:sp>
        <p:nvSpPr>
          <p:cNvPr id="11" name="TextBox 10"/>
          <p:cNvSpPr txBox="1"/>
          <p:nvPr/>
        </p:nvSpPr>
        <p:spPr>
          <a:xfrm>
            <a:off x="6804248" y="4797152"/>
            <a:ext cx="1915115" cy="954107"/>
          </a:xfrm>
          <a:prstGeom prst="rect">
            <a:avLst/>
          </a:prstGeom>
          <a:noFill/>
        </p:spPr>
        <p:txBody>
          <a:bodyPr wrap="square" rtlCol="0">
            <a:spAutoFit/>
          </a:bodyPr>
          <a:lstStyle/>
          <a:p>
            <a:r>
              <a:rPr lang="en-US" altLang="zh-CN" sz="2800" b="1" dirty="0" smtClean="0">
                <a:solidFill>
                  <a:srgbClr val="0000FF"/>
                </a:solidFill>
                <a:latin typeface="Calibri" pitchFamily="34" charset="0"/>
              </a:rPr>
              <a:t> plant material</a:t>
            </a:r>
            <a:endParaRPr lang="zh-CN" altLang="en-US" sz="2800" b="1" dirty="0">
              <a:solidFill>
                <a:srgbClr val="0000FF"/>
              </a:solidFill>
              <a:latin typeface="Calibri" pitchFamily="34" charset="0"/>
            </a:endParaRPr>
          </a:p>
        </p:txBody>
      </p:sp>
      <p:sp>
        <p:nvSpPr>
          <p:cNvPr id="12" name="TextBox 11"/>
          <p:cNvSpPr txBox="1"/>
          <p:nvPr/>
        </p:nvSpPr>
        <p:spPr>
          <a:xfrm>
            <a:off x="6804248" y="2895278"/>
            <a:ext cx="1152128" cy="523220"/>
          </a:xfrm>
          <a:prstGeom prst="rect">
            <a:avLst/>
          </a:prstGeom>
          <a:noFill/>
        </p:spPr>
        <p:txBody>
          <a:bodyPr wrap="square" rtlCol="0">
            <a:spAutoFit/>
          </a:bodyPr>
          <a:lstStyle/>
          <a:p>
            <a:r>
              <a:rPr lang="en-US" altLang="zh-CN" sz="2800" b="1" dirty="0" smtClean="0">
                <a:solidFill>
                  <a:srgbClr val="0000FF"/>
                </a:solidFill>
                <a:latin typeface="Calibri" pitchFamily="34" charset="0"/>
              </a:rPr>
              <a:t>stones</a:t>
            </a:r>
            <a:endParaRPr lang="zh-CN" altLang="en-US" sz="2400" b="1" dirty="0">
              <a:solidFill>
                <a:srgbClr val="0000FF"/>
              </a:solidFill>
              <a:latin typeface="Calibri" pitchFamily="34" charset="0"/>
            </a:endParaRPr>
          </a:p>
        </p:txBody>
      </p:sp>
      <p:sp>
        <p:nvSpPr>
          <p:cNvPr id="13" name="TextBox 12"/>
          <p:cNvSpPr txBox="1"/>
          <p:nvPr/>
        </p:nvSpPr>
        <p:spPr>
          <a:xfrm>
            <a:off x="1005784" y="4797152"/>
            <a:ext cx="1152128" cy="954107"/>
          </a:xfrm>
          <a:prstGeom prst="rect">
            <a:avLst/>
          </a:prstGeom>
          <a:noFill/>
        </p:spPr>
        <p:txBody>
          <a:bodyPr wrap="square" rtlCol="0">
            <a:spAutoFit/>
          </a:bodyPr>
          <a:lstStyle/>
          <a:p>
            <a:r>
              <a:rPr lang="en-US" altLang="zh-CN" sz="2800" b="1" dirty="0">
                <a:solidFill>
                  <a:srgbClr val="0000FF"/>
                </a:solidFill>
                <a:latin typeface="Calibri" pitchFamily="34" charset="0"/>
              </a:rPr>
              <a:t>d</a:t>
            </a:r>
            <a:r>
              <a:rPr lang="en-US" altLang="zh-CN" sz="2800" b="1" dirty="0" smtClean="0">
                <a:solidFill>
                  <a:srgbClr val="0000FF"/>
                </a:solidFill>
                <a:latin typeface="Calibri" pitchFamily="34" charset="0"/>
              </a:rPr>
              <a:t>irty</a:t>
            </a:r>
          </a:p>
          <a:p>
            <a:r>
              <a:rPr lang="en-US" altLang="zh-CN" sz="2800" b="1" dirty="0" smtClean="0">
                <a:solidFill>
                  <a:srgbClr val="0000FF"/>
                </a:solidFill>
                <a:latin typeface="Calibri" pitchFamily="34" charset="0"/>
              </a:rPr>
              <a:t>water</a:t>
            </a:r>
            <a:endParaRPr lang="zh-CN" altLang="en-US" sz="2800" b="1" dirty="0">
              <a:solidFill>
                <a:srgbClr val="0000FF"/>
              </a:solidFill>
              <a:latin typeface="Calibri" pitchFamily="34" charset="0"/>
            </a:endParaRPr>
          </a:p>
        </p:txBody>
      </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957" y="1340768"/>
            <a:ext cx="8286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62038" y="1412776"/>
            <a:ext cx="7488472" cy="954107"/>
          </a:xfrm>
          <a:prstGeom prst="rect">
            <a:avLst/>
          </a:prstGeom>
          <a:noFill/>
        </p:spPr>
        <p:txBody>
          <a:bodyPr wrap="square" rtlCol="0">
            <a:spAutoFit/>
          </a:bodyPr>
          <a:lstStyle/>
          <a:p>
            <a:r>
              <a:rPr lang="en-US" altLang="zh-CN" sz="2800" b="1" dirty="0" smtClean="0">
                <a:latin typeface="Calibri" pitchFamily="34" charset="0"/>
              </a:rPr>
              <a:t>Mary used water to separate the soil into different parts. What can she see? Draw lines.</a:t>
            </a:r>
            <a:endParaRPr lang="zh-CN" altLang="en-US" sz="2800" b="1" dirty="0">
              <a:latin typeface="Calibri" pitchFamily="34" charset="0"/>
            </a:endParaRPr>
          </a:p>
        </p:txBody>
      </p:sp>
      <p:cxnSp>
        <p:nvCxnSpPr>
          <p:cNvPr id="9" name="直接连接符 8"/>
          <p:cNvCxnSpPr/>
          <p:nvPr/>
        </p:nvCxnSpPr>
        <p:spPr>
          <a:xfrm>
            <a:off x="2367099" y="3126110"/>
            <a:ext cx="1772853" cy="19590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4716016" y="4008950"/>
            <a:ext cx="1872208" cy="15802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5006274" y="3573016"/>
            <a:ext cx="1653958" cy="19122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483768" y="4439288"/>
            <a:ext cx="1808584" cy="8935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2969" r="98047">
                        <a14:foregroundMark x1="11641" y1="32375" x2="20625" y2="32875"/>
                        <a14:foregroundMark x1="34375" y1="31750" x2="43359" y2="32625"/>
                        <a14:foregroundMark x1="57656" y1="33750" x2="65781" y2="34250"/>
                        <a14:foregroundMark x1="79766" y1="34625" x2="88594" y2="33125"/>
                        <a14:foregroundMark x1="59062" y1="48125" x2="67188" y2="47875"/>
                        <a14:foregroundMark x1="81641" y1="50000" x2="87891" y2="50375"/>
                        <a14:foregroundMark x1="12109" y1="50000" x2="20469" y2="49750"/>
                        <a14:foregroundMark x1="35078" y1="50250" x2="44375" y2="50250"/>
                        <a14:foregroundMark x1="64297" y1="27750" x2="64297" y2="27750"/>
                        <a14:foregroundMark x1="68438" y1="31875" x2="68438" y2="31875"/>
                        <a14:foregroundMark x1="65000" y1="28875" x2="65547" y2="31125"/>
                        <a14:backgroundMark x1="13203" y1="66000" x2="70156" y2="67375"/>
                      </a14:backgroundRemoval>
                    </a14:imgEffect>
                  </a14:imgLayer>
                </a14:imgProps>
              </a:ext>
              <a:ext uri="{28A0092B-C50C-407E-A947-70E740481C1C}">
                <a14:useLocalDpi xmlns:a14="http://schemas.microsoft.com/office/drawing/2010/main" val="0"/>
              </a:ext>
            </a:extLst>
          </a:blip>
          <a:srcRect l="27910" t="23620" r="49600" b="60090"/>
          <a:stretch/>
        </p:blipFill>
        <p:spPr bwMode="auto">
          <a:xfrm>
            <a:off x="179512" y="1886383"/>
            <a:ext cx="2453295" cy="111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2969" r="98047">
                        <a14:foregroundMark x1="11641" y1="32375" x2="20625" y2="32875"/>
                        <a14:foregroundMark x1="34375" y1="31750" x2="43359" y2="32625"/>
                        <a14:foregroundMark x1="57656" y1="33750" x2="65781" y2="34250"/>
                        <a14:foregroundMark x1="79766" y1="34625" x2="88594" y2="33125"/>
                        <a14:foregroundMark x1="59062" y1="48125" x2="67188" y2="47875"/>
                        <a14:foregroundMark x1="81641" y1="50000" x2="87891" y2="50375"/>
                        <a14:foregroundMark x1="12109" y1="50000" x2="20469" y2="49750"/>
                        <a14:foregroundMark x1="35078" y1="50250" x2="44375" y2="50250"/>
                        <a14:foregroundMark x1="64297" y1="27750" x2="64297" y2="27750"/>
                        <a14:foregroundMark x1="68438" y1="31875" x2="68438" y2="31875"/>
                        <a14:foregroundMark x1="65000" y1="28875" x2="65547" y2="31125"/>
                        <a14:backgroundMark x1="13203" y1="66000" x2="70156" y2="67375"/>
                      </a14:backgroundRemoval>
                    </a14:imgEffect>
                  </a14:imgLayer>
                </a14:imgProps>
              </a:ext>
              <a:ext uri="{28A0092B-C50C-407E-A947-70E740481C1C}">
                <a14:useLocalDpi xmlns:a14="http://schemas.microsoft.com/office/drawing/2010/main" val="0"/>
              </a:ext>
            </a:extLst>
          </a:blip>
          <a:srcRect l="-1" t="23620" r="73371" b="60090"/>
          <a:stretch/>
        </p:blipFill>
        <p:spPr bwMode="auto">
          <a:xfrm>
            <a:off x="4115478" y="1886383"/>
            <a:ext cx="2904794" cy="111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2969" r="98047">
                        <a14:foregroundMark x1="11641" y1="32375" x2="20625" y2="32875"/>
                        <a14:foregroundMark x1="34375" y1="31750" x2="43359" y2="32625"/>
                        <a14:foregroundMark x1="57656" y1="33750" x2="65781" y2="34250"/>
                        <a14:foregroundMark x1="79766" y1="34625" x2="88594" y2="33125"/>
                        <a14:foregroundMark x1="59062" y1="48125" x2="67188" y2="47875"/>
                        <a14:foregroundMark x1="81641" y1="50000" x2="87891" y2="50375"/>
                        <a14:foregroundMark x1="12109" y1="50000" x2="20469" y2="49750"/>
                        <a14:foregroundMark x1="35078" y1="50250" x2="44375" y2="50250"/>
                        <a14:foregroundMark x1="64297" y1="27750" x2="64297" y2="27750"/>
                        <a14:foregroundMark x1="68438" y1="31875" x2="68438" y2="31875"/>
                        <a14:foregroundMark x1="65000" y1="28875" x2="65547" y2="31125"/>
                        <a14:backgroundMark x1="13203" y1="66000" x2="70156" y2="67375"/>
                      </a14:backgroundRemoval>
                    </a14:imgEffect>
                  </a14:imgLayer>
                </a14:imgProps>
              </a:ext>
              <a:ext uri="{28A0092B-C50C-407E-A947-70E740481C1C}">
                <a14:useLocalDpi xmlns:a14="http://schemas.microsoft.com/office/drawing/2010/main" val="0"/>
              </a:ext>
            </a:extLst>
          </a:blip>
          <a:srcRect l="73661" t="23620" r="7211" b="60090"/>
          <a:stretch/>
        </p:blipFill>
        <p:spPr bwMode="auto">
          <a:xfrm>
            <a:off x="6815494" y="1886383"/>
            <a:ext cx="2086492" cy="111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2969" r="98047">
                        <a14:foregroundMark x1="11641" y1="32375" x2="20625" y2="32875"/>
                        <a14:foregroundMark x1="34375" y1="31750" x2="43359" y2="32625"/>
                        <a14:foregroundMark x1="57656" y1="33750" x2="65781" y2="34250"/>
                        <a14:foregroundMark x1="79766" y1="34625" x2="88594" y2="33125"/>
                        <a14:foregroundMark x1="59062" y1="48125" x2="67188" y2="47875"/>
                        <a14:foregroundMark x1="81641" y1="50000" x2="87891" y2="50375"/>
                        <a14:foregroundMark x1="12109" y1="50000" x2="20469" y2="49750"/>
                        <a14:foregroundMark x1="35078" y1="50250" x2="44375" y2="50250"/>
                        <a14:foregroundMark x1="64297" y1="27750" x2="64297" y2="27750"/>
                        <a14:foregroundMark x1="68438" y1="31875" x2="68438" y2="31875"/>
                        <a14:foregroundMark x1="65000" y1="28875" x2="65547" y2="31125"/>
                        <a14:backgroundMark x1="13203" y1="66000" x2="70156" y2="67375"/>
                      </a14:backgroundRemoval>
                    </a14:imgEffect>
                  </a14:imgLayer>
                </a14:imgProps>
              </a:ext>
              <a:ext uri="{28A0092B-C50C-407E-A947-70E740481C1C}">
                <a14:useLocalDpi xmlns:a14="http://schemas.microsoft.com/office/drawing/2010/main" val="0"/>
              </a:ext>
            </a:extLst>
          </a:blip>
          <a:srcRect l="53285" t="25855" r="28563" b="60090"/>
          <a:stretch/>
        </p:blipFill>
        <p:spPr bwMode="auto">
          <a:xfrm>
            <a:off x="2699792" y="2038783"/>
            <a:ext cx="1980106" cy="9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7584" y="2276872"/>
            <a:ext cx="1488370" cy="523220"/>
          </a:xfrm>
          <a:prstGeom prst="rect">
            <a:avLst/>
          </a:prstGeom>
          <a:noFill/>
        </p:spPr>
        <p:txBody>
          <a:bodyPr wrap="square" rtlCol="0">
            <a:spAutoFit/>
          </a:bodyPr>
          <a:lstStyle/>
          <a:p>
            <a:r>
              <a:rPr lang="en-US" altLang="zh-CN" sz="2800" b="1" dirty="0" smtClean="0">
                <a:ln>
                  <a:solidFill>
                    <a:srgbClr val="FF0000"/>
                  </a:solidFill>
                </a:ln>
                <a:solidFill>
                  <a:srgbClr val="FFFF00"/>
                </a:solidFill>
                <a:latin typeface="Calibri" pitchFamily="34" charset="0"/>
              </a:rPr>
              <a:t>rough</a:t>
            </a:r>
            <a:endParaRPr lang="zh-CN" altLang="en-US" sz="2800" b="1" dirty="0">
              <a:ln>
                <a:solidFill>
                  <a:srgbClr val="FF0000"/>
                </a:solidFill>
              </a:ln>
              <a:solidFill>
                <a:srgbClr val="FFFF00"/>
              </a:solidFill>
              <a:latin typeface="Calibri" pitchFamily="34" charset="0"/>
            </a:endParaRPr>
          </a:p>
        </p:txBody>
      </p:sp>
      <p:sp>
        <p:nvSpPr>
          <p:cNvPr id="7" name="TextBox 6"/>
          <p:cNvSpPr txBox="1"/>
          <p:nvPr/>
        </p:nvSpPr>
        <p:spPr>
          <a:xfrm>
            <a:off x="3203848" y="2276872"/>
            <a:ext cx="1080120" cy="523219"/>
          </a:xfrm>
          <a:prstGeom prst="rect">
            <a:avLst/>
          </a:prstGeom>
          <a:noFill/>
        </p:spPr>
        <p:txBody>
          <a:bodyPr wrap="square" rtlCol="0">
            <a:spAutoFit/>
          </a:bodyPr>
          <a:lstStyle/>
          <a:p>
            <a:r>
              <a:rPr lang="en-US" altLang="zh-CN" sz="2800" b="1" dirty="0" smtClean="0">
                <a:ln>
                  <a:solidFill>
                    <a:srgbClr val="FF0000"/>
                  </a:solidFill>
                </a:ln>
                <a:solidFill>
                  <a:srgbClr val="FFFF00"/>
                </a:solidFill>
                <a:latin typeface="Calibri" pitchFamily="34" charset="0"/>
              </a:rPr>
              <a:t>grey</a:t>
            </a:r>
            <a:endParaRPr lang="zh-CN" altLang="en-US" sz="2800" b="1" dirty="0">
              <a:ln>
                <a:solidFill>
                  <a:srgbClr val="FF0000"/>
                </a:solidFill>
              </a:ln>
              <a:solidFill>
                <a:srgbClr val="FFFF00"/>
              </a:solidFill>
              <a:latin typeface="Calibri" pitchFamily="34" charset="0"/>
            </a:endParaRPr>
          </a:p>
        </p:txBody>
      </p:sp>
      <p:sp>
        <p:nvSpPr>
          <p:cNvPr id="8" name="TextBox 7"/>
          <p:cNvSpPr txBox="1"/>
          <p:nvPr/>
        </p:nvSpPr>
        <p:spPr>
          <a:xfrm>
            <a:off x="5107350" y="2292287"/>
            <a:ext cx="1727441" cy="523220"/>
          </a:xfrm>
          <a:prstGeom prst="rect">
            <a:avLst/>
          </a:prstGeom>
          <a:noFill/>
        </p:spPr>
        <p:txBody>
          <a:bodyPr wrap="square" rtlCol="0">
            <a:spAutoFit/>
          </a:bodyPr>
          <a:lstStyle/>
          <a:p>
            <a:r>
              <a:rPr lang="en-US" altLang="zh-CN" sz="2800" b="1" dirty="0" smtClean="0">
                <a:ln>
                  <a:solidFill>
                    <a:srgbClr val="00B050"/>
                  </a:solidFill>
                </a:ln>
                <a:solidFill>
                  <a:srgbClr val="FFFF00"/>
                </a:solidFill>
                <a:latin typeface="Calibri" pitchFamily="34" charset="0"/>
              </a:rPr>
              <a:t>speckled</a:t>
            </a:r>
            <a:endParaRPr lang="zh-CN" altLang="en-US" sz="2800" b="1" dirty="0">
              <a:ln>
                <a:solidFill>
                  <a:srgbClr val="00B050"/>
                </a:solidFill>
              </a:ln>
              <a:solidFill>
                <a:srgbClr val="FFFF00"/>
              </a:solidFill>
              <a:latin typeface="Calibri" pitchFamily="34" charset="0"/>
            </a:endParaRPr>
          </a:p>
        </p:txBody>
      </p:sp>
      <p:sp>
        <p:nvSpPr>
          <p:cNvPr id="9" name="TextBox 8"/>
          <p:cNvSpPr txBox="1"/>
          <p:nvPr/>
        </p:nvSpPr>
        <p:spPr>
          <a:xfrm>
            <a:off x="7452977" y="2276872"/>
            <a:ext cx="1511511" cy="523221"/>
          </a:xfrm>
          <a:prstGeom prst="rect">
            <a:avLst/>
          </a:prstGeom>
          <a:noFill/>
        </p:spPr>
        <p:txBody>
          <a:bodyPr wrap="square" rtlCol="0">
            <a:spAutoFit/>
          </a:bodyPr>
          <a:lstStyle/>
          <a:p>
            <a:r>
              <a:rPr lang="en-US" altLang="zh-CN" sz="2800" b="1" dirty="0" smtClean="0">
                <a:ln>
                  <a:solidFill>
                    <a:srgbClr val="0070C0"/>
                  </a:solidFill>
                </a:ln>
                <a:solidFill>
                  <a:srgbClr val="FFFF00"/>
                </a:solidFill>
                <a:latin typeface="Calibri" pitchFamily="34" charset="0"/>
              </a:rPr>
              <a:t>striped</a:t>
            </a:r>
            <a:endParaRPr lang="zh-CN" altLang="en-US" sz="2800" b="1" dirty="0">
              <a:ln>
                <a:solidFill>
                  <a:srgbClr val="0070C0"/>
                </a:solidFill>
              </a:ln>
              <a:solidFill>
                <a:srgbClr val="FFFF00"/>
              </a:solidFill>
              <a:latin typeface="Calibri" pitchFamily="34" charset="0"/>
            </a:endParaRPr>
          </a:p>
        </p:txBody>
      </p:sp>
      <p:sp>
        <p:nvSpPr>
          <p:cNvPr id="14" name="圆角矩形 13"/>
          <p:cNvSpPr/>
          <p:nvPr/>
        </p:nvSpPr>
        <p:spPr>
          <a:xfrm>
            <a:off x="7040895" y="4474739"/>
            <a:ext cx="1620000" cy="1440000"/>
          </a:xfrm>
          <a:prstGeom prst="roundRect">
            <a:avLst/>
          </a:prstGeom>
          <a:solidFill>
            <a:schemeClr val="accent4">
              <a:lumMod val="60000"/>
              <a:lumOff val="40000"/>
            </a:schemeClr>
          </a:solidFill>
          <a:ln>
            <a:noFill/>
          </a:ln>
          <a:effectLst>
            <a:glow rad="101600">
              <a:schemeClr val="tx1">
                <a:alpha val="29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82435" y="4470527"/>
            <a:ext cx="1620000" cy="1440000"/>
          </a:xfrm>
          <a:prstGeom prst="roundRect">
            <a:avLst/>
          </a:prstGeom>
          <a:solidFill>
            <a:srgbClr val="FF9966"/>
          </a:solidFill>
          <a:ln>
            <a:noFill/>
          </a:ln>
          <a:effectLst>
            <a:glow rad="101600">
              <a:schemeClr val="tx1">
                <a:alpha val="29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663968" y="4469544"/>
            <a:ext cx="1620000" cy="1440000"/>
          </a:xfrm>
          <a:prstGeom prst="roundRect">
            <a:avLst/>
          </a:prstGeom>
          <a:solidFill>
            <a:srgbClr val="FFCC66"/>
          </a:solidFill>
          <a:ln>
            <a:noFill/>
          </a:ln>
          <a:effectLst>
            <a:glow rad="101600">
              <a:schemeClr val="tx1">
                <a:alpha val="29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962392" y="4470527"/>
            <a:ext cx="1620000" cy="1440000"/>
          </a:xfrm>
          <a:prstGeom prst="roundRect">
            <a:avLst/>
          </a:prstGeom>
          <a:solidFill>
            <a:srgbClr val="FF3399">
              <a:alpha val="56863"/>
            </a:srgbClr>
          </a:solidFill>
          <a:ln>
            <a:noFill/>
          </a:ln>
          <a:effectLst>
            <a:glow rad="101600">
              <a:schemeClr val="tx1">
                <a:alpha val="29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610" y="4542827"/>
            <a:ext cx="1295400" cy="1295400"/>
          </a:xfrm>
          <a:prstGeom prst="roundRect">
            <a:avLst>
              <a:gd name="adj" fmla="val 8594"/>
            </a:avLst>
          </a:prstGeom>
          <a:solidFill>
            <a:srgbClr val="FFFFFF">
              <a:shade val="85000"/>
            </a:srgbClr>
          </a:solidFill>
          <a:ln w="38100">
            <a:noFill/>
            <a:prstDash val="dash"/>
          </a:ln>
          <a:effectLst/>
        </p:spPr>
      </p:pic>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t="9157" b="1921"/>
          <a:stretch/>
        </p:blipFill>
        <p:spPr>
          <a:xfrm>
            <a:off x="616371" y="4547038"/>
            <a:ext cx="1147317" cy="1295400"/>
          </a:xfrm>
          <a:prstGeom prst="roundRect">
            <a:avLst>
              <a:gd name="adj" fmla="val 8594"/>
            </a:avLst>
          </a:prstGeom>
          <a:solidFill>
            <a:srgbClr val="FFFFFF">
              <a:shade val="85000"/>
            </a:srgbClr>
          </a:solidFill>
          <a:ln w="38100">
            <a:noFill/>
            <a:prstDash val="dash"/>
          </a:ln>
          <a:effectLst/>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4180" y="4547038"/>
            <a:ext cx="1295400" cy="1295400"/>
          </a:xfrm>
          <a:prstGeom prst="roundRect">
            <a:avLst>
              <a:gd name="adj" fmla="val 8594"/>
            </a:avLst>
          </a:prstGeom>
          <a:solidFill>
            <a:srgbClr val="FFFFFF">
              <a:shade val="85000"/>
            </a:srgbClr>
          </a:solidFill>
          <a:ln w="38100">
            <a:noFill/>
            <a:prstDash val="dash"/>
          </a:ln>
          <a:effec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435" y="809402"/>
            <a:ext cx="956417" cy="8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338852" y="980728"/>
            <a:ext cx="7488472" cy="954107"/>
          </a:xfrm>
          <a:prstGeom prst="rect">
            <a:avLst/>
          </a:prstGeom>
          <a:noFill/>
        </p:spPr>
        <p:txBody>
          <a:bodyPr wrap="square" rtlCol="0">
            <a:spAutoFit/>
          </a:bodyPr>
          <a:lstStyle/>
          <a:p>
            <a:r>
              <a:rPr lang="en-US" altLang="zh-CN" sz="2800" b="1" dirty="0" smtClean="0">
                <a:latin typeface="Calibri" pitchFamily="34" charset="0"/>
              </a:rPr>
              <a:t>How do these rocks look? How do they feel? Draw lines.</a:t>
            </a:r>
            <a:endParaRPr lang="zh-CN" altLang="en-US" sz="2800" b="1" dirty="0">
              <a:latin typeface="Calibri" pitchFamily="34" charset="0"/>
            </a:endParaRPr>
          </a:p>
        </p:txBody>
      </p:sp>
      <p:cxnSp>
        <p:nvCxnSpPr>
          <p:cNvPr id="27" name="直接连接符 26"/>
          <p:cNvCxnSpPr/>
          <p:nvPr/>
        </p:nvCxnSpPr>
        <p:spPr>
          <a:xfrm>
            <a:off x="1202013" y="2852936"/>
            <a:ext cx="1884029" cy="1640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19672" y="2852936"/>
            <a:ext cx="3744416" cy="16175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3491880" y="2846472"/>
            <a:ext cx="197965" cy="16626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002435" y="2800091"/>
            <a:ext cx="5521893" cy="16704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115616" y="2846472"/>
            <a:ext cx="2289514" cy="16056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490169" y="2846472"/>
            <a:ext cx="3873920" cy="16282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3801312" y="2846472"/>
            <a:ext cx="1766563" cy="16282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5107350" y="4547038"/>
            <a:ext cx="1337095" cy="12996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17" idx="0"/>
          </p:cNvCxnSpPr>
          <p:nvPr/>
        </p:nvCxnSpPr>
        <p:spPr>
          <a:xfrm flipH="1" flipV="1">
            <a:off x="5724038" y="2852936"/>
            <a:ext cx="48354" cy="16175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918310" y="2846472"/>
            <a:ext cx="0" cy="16282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4692" y="4682282"/>
            <a:ext cx="1295400" cy="1016488"/>
          </a:xfrm>
          <a:prstGeom prst="roundRect">
            <a:avLst>
              <a:gd name="adj" fmla="val 8594"/>
            </a:avLst>
          </a:prstGeom>
          <a:solidFill>
            <a:srgbClr val="FFFFFF">
              <a:shade val="85000"/>
            </a:srgbClr>
          </a:solidFill>
          <a:ln w="38100">
            <a:noFill/>
            <a:prstDash val="dash"/>
          </a:ln>
          <a:effectLst/>
        </p:spPr>
      </p:pic>
    </p:spTree>
    <p:extLst>
      <p:ext uri="{BB962C8B-B14F-4D97-AF65-F5344CB8AC3E}">
        <p14:creationId xmlns:p14="http://schemas.microsoft.com/office/powerpoint/2010/main" val="36411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45630"/>
            <a:ext cx="6442346" cy="368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6"/>
          <p:cNvGrpSpPr>
            <a:grpSpLocks/>
          </p:cNvGrpSpPr>
          <p:nvPr/>
        </p:nvGrpSpPr>
        <p:grpSpPr bwMode="auto">
          <a:xfrm>
            <a:off x="1000100" y="1711629"/>
            <a:ext cx="2080144" cy="985890"/>
            <a:chOff x="3426464" y="2142350"/>
            <a:chExt cx="1728644" cy="956513"/>
          </a:xfrm>
        </p:grpSpPr>
        <p:sp>
          <p:nvSpPr>
            <p:cNvPr id="4" name="椭圆形标注 3"/>
            <p:cNvSpPr/>
            <p:nvPr/>
          </p:nvSpPr>
          <p:spPr>
            <a:xfrm>
              <a:off x="3426464" y="2142350"/>
              <a:ext cx="1728643" cy="956513"/>
            </a:xfrm>
            <a:prstGeom prst="wedgeEllipseCallout">
              <a:avLst>
                <a:gd name="adj1" fmla="val 47223"/>
                <a:gd name="adj2" fmla="val 58686"/>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TextBox 4"/>
            <p:cNvSpPr txBox="1">
              <a:spLocks noChangeArrowheads="1"/>
            </p:cNvSpPr>
            <p:nvPr/>
          </p:nvSpPr>
          <p:spPr bwMode="auto">
            <a:xfrm>
              <a:off x="3561658" y="2259909"/>
              <a:ext cx="1593450" cy="6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2000" b="1" dirty="0" smtClean="0">
                  <a:latin typeface="Calibri" pitchFamily="34" charset="0"/>
                </a:rPr>
                <a:t>I want to add 250 ml of water.</a:t>
              </a:r>
              <a:endParaRPr lang="zh-CN" altLang="en-US" sz="2000" b="1" dirty="0">
                <a:latin typeface="Calibri" pitchFamily="34" charset="0"/>
              </a:endParaRPr>
            </a:p>
          </p:txBody>
        </p:sp>
      </p:grpSp>
      <p:grpSp>
        <p:nvGrpSpPr>
          <p:cNvPr id="6" name="组合 6"/>
          <p:cNvGrpSpPr>
            <a:grpSpLocks/>
          </p:cNvGrpSpPr>
          <p:nvPr/>
        </p:nvGrpSpPr>
        <p:grpSpPr bwMode="auto">
          <a:xfrm>
            <a:off x="6012061" y="1744757"/>
            <a:ext cx="2489029" cy="820147"/>
            <a:chOff x="3590544" y="1991342"/>
            <a:chExt cx="1728643" cy="1107521"/>
          </a:xfrm>
        </p:grpSpPr>
        <p:sp>
          <p:nvSpPr>
            <p:cNvPr id="7" name="椭圆形标注 6"/>
            <p:cNvSpPr/>
            <p:nvPr/>
          </p:nvSpPr>
          <p:spPr>
            <a:xfrm>
              <a:off x="3590544" y="1991342"/>
              <a:ext cx="1728643" cy="1107521"/>
            </a:xfrm>
            <a:prstGeom prst="wedgeEllipseCallout">
              <a:avLst>
                <a:gd name="adj1" fmla="val -40424"/>
                <a:gd name="adj2" fmla="val 67536"/>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TextBox 7"/>
            <p:cNvSpPr txBox="1">
              <a:spLocks noChangeArrowheads="1"/>
            </p:cNvSpPr>
            <p:nvPr/>
          </p:nvSpPr>
          <p:spPr bwMode="auto">
            <a:xfrm>
              <a:off x="3840662" y="2090438"/>
              <a:ext cx="1263086" cy="95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2000" b="1" dirty="0" smtClean="0">
                  <a:latin typeface="Calibri" pitchFamily="34" charset="0"/>
                </a:rPr>
                <a:t>I want to add 50 ml of water.</a:t>
              </a:r>
              <a:endParaRPr lang="zh-CN" altLang="en-US" sz="2000" b="1" dirty="0">
                <a:latin typeface="Calibri" pitchFamily="34" charset="0"/>
              </a:endParaRPr>
            </a:p>
          </p:txBody>
        </p:sp>
      </p:grpSp>
      <p:sp>
        <p:nvSpPr>
          <p:cNvPr id="9" name="TextBox 8"/>
          <p:cNvSpPr txBox="1"/>
          <p:nvPr/>
        </p:nvSpPr>
        <p:spPr>
          <a:xfrm>
            <a:off x="1043608" y="818709"/>
            <a:ext cx="7941987" cy="954107"/>
          </a:xfrm>
          <a:prstGeom prst="rect">
            <a:avLst/>
          </a:prstGeom>
          <a:noFill/>
        </p:spPr>
        <p:txBody>
          <a:bodyPr wrap="square" rtlCol="0">
            <a:spAutoFit/>
          </a:bodyPr>
          <a:lstStyle/>
          <a:p>
            <a:r>
              <a:rPr lang="en-US" altLang="zh-CN" sz="2800" b="1" dirty="0" smtClean="0">
                <a:latin typeface="Calibri" pitchFamily="34" charset="0"/>
              </a:rPr>
              <a:t>Tom and Bob tested two kinds of soil. They wanted to know which soil can drain water better.</a:t>
            </a:r>
            <a:endParaRPr lang="zh-CN" altLang="en-US" sz="2800" b="1" dirty="0">
              <a:latin typeface="Calibri"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3" y="635222"/>
            <a:ext cx="1023187" cy="92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94509" y="6078487"/>
            <a:ext cx="7941987" cy="523220"/>
          </a:xfrm>
          <a:prstGeom prst="rect">
            <a:avLst/>
          </a:prstGeom>
          <a:noFill/>
        </p:spPr>
        <p:txBody>
          <a:bodyPr wrap="square" rtlCol="0">
            <a:spAutoFit/>
          </a:bodyPr>
          <a:lstStyle/>
          <a:p>
            <a:r>
              <a:rPr lang="en-US" altLang="zh-CN" sz="2800" b="1" dirty="0">
                <a:latin typeface="Calibri" pitchFamily="34" charset="0"/>
              </a:rPr>
              <a:t>W</a:t>
            </a:r>
            <a:r>
              <a:rPr lang="en-US" altLang="zh-CN" sz="2800" b="1" dirty="0" smtClean="0">
                <a:latin typeface="Calibri" pitchFamily="34" charset="0"/>
              </a:rPr>
              <a:t>as this a fair test?</a:t>
            </a:r>
            <a:endParaRPr lang="zh-CN" altLang="en-US" sz="2800" b="1" dirty="0">
              <a:latin typeface="Calibri" pitchFamily="34" charset="0"/>
            </a:endParaRPr>
          </a:p>
        </p:txBody>
      </p:sp>
    </p:spTree>
    <p:extLst>
      <p:ext uri="{BB962C8B-B14F-4D97-AF65-F5344CB8AC3E}">
        <p14:creationId xmlns:p14="http://schemas.microsoft.com/office/powerpoint/2010/main" val="330172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252715"/>
            <a:ext cx="7941987" cy="523220"/>
          </a:xfrm>
          <a:prstGeom prst="rect">
            <a:avLst/>
          </a:prstGeom>
          <a:noFill/>
        </p:spPr>
        <p:txBody>
          <a:bodyPr wrap="square" rtlCol="0">
            <a:spAutoFit/>
          </a:bodyPr>
          <a:lstStyle/>
          <a:p>
            <a:r>
              <a:rPr lang="en-US" altLang="zh-CN" sz="2800" b="1" dirty="0" smtClean="0">
                <a:latin typeface="Calibri" pitchFamily="34" charset="0"/>
              </a:rPr>
              <a:t>How can you make the test fairer? Draw a picture.</a:t>
            </a:r>
            <a:endParaRPr lang="zh-CN" altLang="en-US" sz="2800" b="1" dirty="0">
              <a:latin typeface="Calibri" pitchFamily="34" charset="0"/>
            </a:endParaRPr>
          </a:p>
        </p:txBody>
      </p:sp>
      <p:grpSp>
        <p:nvGrpSpPr>
          <p:cNvPr id="4" name="组合 3"/>
          <p:cNvGrpSpPr/>
          <p:nvPr/>
        </p:nvGrpSpPr>
        <p:grpSpPr>
          <a:xfrm>
            <a:off x="1259632" y="1968770"/>
            <a:ext cx="6738218" cy="3672408"/>
            <a:chOff x="1357290" y="1214422"/>
            <a:chExt cx="6738218" cy="3672408"/>
          </a:xfrm>
        </p:grpSpPr>
        <p:sp>
          <p:nvSpPr>
            <p:cNvPr id="5" name="圆角矩形 4"/>
            <p:cNvSpPr/>
            <p:nvPr/>
          </p:nvSpPr>
          <p:spPr bwMode="auto">
            <a:xfrm>
              <a:off x="1357290" y="1214422"/>
              <a:ext cx="6738218" cy="3672408"/>
            </a:xfrm>
            <a:prstGeom prst="roundRect">
              <a:avLst/>
            </a:prstGeom>
            <a:solidFill>
              <a:schemeClr val="bg1"/>
            </a:solidFill>
            <a:ln w="28575" cap="flat" cmpd="sng" algn="ctr">
              <a:solidFill>
                <a:schemeClr val="accent6">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8" y="3714752"/>
              <a:ext cx="1471854" cy="108000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88646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18569" y="2420888"/>
            <a:ext cx="5519460" cy="1569660"/>
          </a:xfrm>
          <a:prstGeom prst="rect">
            <a:avLst/>
          </a:prstGeom>
          <a:noFill/>
        </p:spPr>
        <p:txBody>
          <a:bodyPr wrap="none" lIns="91440" tIns="45720" rIns="91440" bIns="45720">
            <a:spAutoFit/>
          </a:bodyPr>
          <a:lstStyle/>
          <a:p>
            <a:pPr algn="ctr"/>
            <a:r>
              <a:rPr lang="en-US" altLang="zh-CN" sz="9600" b="1" cap="none" spc="0" dirty="0" smtClean="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Workbook</a:t>
            </a:r>
            <a:endParaRPr lang="zh-CN" altLang="en-US" sz="9600" b="1" cap="none" spc="0" dirty="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spTree>
    <p:extLst>
      <p:ext uri="{BB962C8B-B14F-4D97-AF65-F5344CB8AC3E}">
        <p14:creationId xmlns:p14="http://schemas.microsoft.com/office/powerpoint/2010/main" val="56967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92785" y="1196752"/>
            <a:ext cx="1758935" cy="842304"/>
            <a:chOff x="64470" y="1075927"/>
            <a:chExt cx="1758935" cy="842304"/>
          </a:xfrm>
        </p:grpSpPr>
        <p:grpSp>
          <p:nvGrpSpPr>
            <p:cNvPr id="9" name="组合 8"/>
            <p:cNvGrpSpPr/>
            <p:nvPr/>
          </p:nvGrpSpPr>
          <p:grpSpPr>
            <a:xfrm>
              <a:off x="403074" y="1354258"/>
              <a:ext cx="1420331" cy="563973"/>
              <a:chOff x="683568" y="4598475"/>
              <a:chExt cx="2048048" cy="771181"/>
            </a:xfrm>
          </p:grpSpPr>
          <p:sp>
            <p:nvSpPr>
              <p:cNvPr id="10" name="圆角矩形 5"/>
              <p:cNvSpPr/>
              <p:nvPr/>
            </p:nvSpPr>
            <p:spPr>
              <a:xfrm>
                <a:off x="683568" y="4598475"/>
                <a:ext cx="1512168" cy="771181"/>
              </a:xfrm>
              <a:custGeom>
                <a:avLst/>
                <a:gdLst>
                  <a:gd name="connsiteX0" fmla="*/ 0 w 3528392"/>
                  <a:gd name="connsiteY0" fmla="*/ 264035 h 1584176"/>
                  <a:gd name="connsiteX1" fmla="*/ 264035 w 3528392"/>
                  <a:gd name="connsiteY1" fmla="*/ 0 h 1584176"/>
                  <a:gd name="connsiteX2" fmla="*/ 3264357 w 3528392"/>
                  <a:gd name="connsiteY2" fmla="*/ 0 h 1584176"/>
                  <a:gd name="connsiteX3" fmla="*/ 3528392 w 3528392"/>
                  <a:gd name="connsiteY3" fmla="*/ 264035 h 1584176"/>
                  <a:gd name="connsiteX4" fmla="*/ 3528392 w 3528392"/>
                  <a:gd name="connsiteY4" fmla="*/ 1320141 h 1584176"/>
                  <a:gd name="connsiteX5" fmla="*/ 3264357 w 3528392"/>
                  <a:gd name="connsiteY5" fmla="*/ 1584176 h 1584176"/>
                  <a:gd name="connsiteX6" fmla="*/ 264035 w 3528392"/>
                  <a:gd name="connsiteY6" fmla="*/ 1584176 h 1584176"/>
                  <a:gd name="connsiteX7" fmla="*/ 0 w 3528392"/>
                  <a:gd name="connsiteY7" fmla="*/ 1320141 h 1584176"/>
                  <a:gd name="connsiteX8" fmla="*/ 0 w 3528392"/>
                  <a:gd name="connsiteY8" fmla="*/ 264035 h 1584176"/>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64357 w 3528392"/>
                  <a:gd name="connsiteY5" fmla="*/ 1584176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943" h="2019605">
                    <a:moveTo>
                      <a:pt x="10551" y="264035"/>
                    </a:moveTo>
                    <a:cubicBezTo>
                      <a:pt x="10551" y="118212"/>
                      <a:pt x="128763" y="0"/>
                      <a:pt x="274586" y="0"/>
                    </a:cubicBezTo>
                    <a:lnTo>
                      <a:pt x="3274908" y="0"/>
                    </a:lnTo>
                    <a:cubicBezTo>
                      <a:pt x="3420731" y="0"/>
                      <a:pt x="3538943" y="118212"/>
                      <a:pt x="3538943" y="264035"/>
                    </a:cubicBezTo>
                    <a:lnTo>
                      <a:pt x="3538943" y="1320141"/>
                    </a:lnTo>
                    <a:cubicBezTo>
                      <a:pt x="3538943" y="1465964"/>
                      <a:pt x="3449760" y="1555148"/>
                      <a:pt x="3303937" y="1555148"/>
                    </a:cubicBezTo>
                    <a:cubicBezTo>
                      <a:pt x="2332858" y="1700291"/>
                      <a:pt x="1056978" y="1903490"/>
                      <a:pt x="100414" y="2019605"/>
                    </a:cubicBezTo>
                    <a:cubicBezTo>
                      <a:pt x="-45409" y="2019605"/>
                      <a:pt x="10551" y="1465964"/>
                      <a:pt x="10551" y="1320141"/>
                    </a:cubicBezTo>
                    <a:lnTo>
                      <a:pt x="10551" y="264035"/>
                    </a:lnTo>
                    <a:close/>
                  </a:path>
                </a:pathLst>
              </a:custGeom>
              <a:solidFill>
                <a:schemeClr val="bg1"/>
              </a:solidFill>
              <a:ln w="57150">
                <a:solidFill>
                  <a:srgbClr val="FFFF00"/>
                </a:solidFill>
              </a:ln>
              <a:effectLst>
                <a:outerShdw blurRad="50800" dist="38100" dir="2700000" sx="104000" sy="104000" algn="tl" rotWithShape="0">
                  <a:srgbClr val="00B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Calibri" pitchFamily="34" charset="0"/>
                </a:endParaRPr>
              </a:p>
            </p:txBody>
          </p:sp>
          <p:sp>
            <p:nvSpPr>
              <p:cNvPr id="11" name="TextBox 10"/>
              <p:cNvSpPr txBox="1"/>
              <p:nvPr/>
            </p:nvSpPr>
            <p:spPr>
              <a:xfrm>
                <a:off x="787400" y="4612595"/>
                <a:ext cx="1944216" cy="631284"/>
              </a:xfrm>
              <a:prstGeom prst="rect">
                <a:avLst/>
              </a:prstGeom>
              <a:noFill/>
            </p:spPr>
            <p:txBody>
              <a:bodyPr wrap="square" rtlCol="0">
                <a:spAutoFit/>
              </a:bodyPr>
              <a:lstStyle/>
              <a:p>
                <a:r>
                  <a:rPr lang="en-US" altLang="zh-CN" sz="2400" b="1" dirty="0" smtClean="0">
                    <a:ln>
                      <a:solidFill>
                        <a:srgbClr val="FF0000"/>
                      </a:solidFill>
                    </a:ln>
                    <a:solidFill>
                      <a:srgbClr val="FFFF00"/>
                    </a:solidFill>
                    <a:latin typeface="Calibri" pitchFamily="34" charset="0"/>
                  </a:rPr>
                  <a:t>drain</a:t>
                </a:r>
                <a:endParaRPr lang="zh-CN" altLang="en-US" sz="2400" b="1" dirty="0">
                  <a:ln>
                    <a:solidFill>
                      <a:srgbClr val="FF0000"/>
                    </a:solidFill>
                  </a:ln>
                  <a:solidFill>
                    <a:srgbClr val="FFFF00"/>
                  </a:solidFill>
                  <a:latin typeface="Calibri" pitchFamily="34" charset="0"/>
                </a:endParaRPr>
              </a:p>
            </p:txBody>
          </p:sp>
        </p:grpSp>
        <p:pic>
          <p:nvPicPr>
            <p:cNvPr id="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470" y="1075927"/>
              <a:ext cx="3024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组合 12"/>
          <p:cNvGrpSpPr/>
          <p:nvPr/>
        </p:nvGrpSpPr>
        <p:grpSpPr>
          <a:xfrm>
            <a:off x="7109779" y="1354488"/>
            <a:ext cx="1998725" cy="684568"/>
            <a:chOff x="6317691" y="1160256"/>
            <a:chExt cx="1998725" cy="684568"/>
          </a:xfrm>
        </p:grpSpPr>
        <p:sp>
          <p:nvSpPr>
            <p:cNvPr id="16" name="圆角矩形 5"/>
            <p:cNvSpPr/>
            <p:nvPr/>
          </p:nvSpPr>
          <p:spPr>
            <a:xfrm>
              <a:off x="6876256" y="1280851"/>
              <a:ext cx="1048696" cy="563973"/>
            </a:xfrm>
            <a:custGeom>
              <a:avLst/>
              <a:gdLst>
                <a:gd name="connsiteX0" fmla="*/ 0 w 3528392"/>
                <a:gd name="connsiteY0" fmla="*/ 264035 h 1584176"/>
                <a:gd name="connsiteX1" fmla="*/ 264035 w 3528392"/>
                <a:gd name="connsiteY1" fmla="*/ 0 h 1584176"/>
                <a:gd name="connsiteX2" fmla="*/ 3264357 w 3528392"/>
                <a:gd name="connsiteY2" fmla="*/ 0 h 1584176"/>
                <a:gd name="connsiteX3" fmla="*/ 3528392 w 3528392"/>
                <a:gd name="connsiteY3" fmla="*/ 264035 h 1584176"/>
                <a:gd name="connsiteX4" fmla="*/ 3528392 w 3528392"/>
                <a:gd name="connsiteY4" fmla="*/ 1320141 h 1584176"/>
                <a:gd name="connsiteX5" fmla="*/ 3264357 w 3528392"/>
                <a:gd name="connsiteY5" fmla="*/ 1584176 h 1584176"/>
                <a:gd name="connsiteX6" fmla="*/ 264035 w 3528392"/>
                <a:gd name="connsiteY6" fmla="*/ 1584176 h 1584176"/>
                <a:gd name="connsiteX7" fmla="*/ 0 w 3528392"/>
                <a:gd name="connsiteY7" fmla="*/ 1320141 h 1584176"/>
                <a:gd name="connsiteX8" fmla="*/ 0 w 3528392"/>
                <a:gd name="connsiteY8" fmla="*/ 264035 h 1584176"/>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64357 w 3528392"/>
                <a:gd name="connsiteY5" fmla="*/ 1584176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943" h="2019605">
                  <a:moveTo>
                    <a:pt x="10551" y="264035"/>
                  </a:moveTo>
                  <a:cubicBezTo>
                    <a:pt x="10551" y="118212"/>
                    <a:pt x="128763" y="0"/>
                    <a:pt x="274586" y="0"/>
                  </a:cubicBezTo>
                  <a:lnTo>
                    <a:pt x="3274908" y="0"/>
                  </a:lnTo>
                  <a:cubicBezTo>
                    <a:pt x="3420731" y="0"/>
                    <a:pt x="3538943" y="118212"/>
                    <a:pt x="3538943" y="264035"/>
                  </a:cubicBezTo>
                  <a:lnTo>
                    <a:pt x="3538943" y="1320141"/>
                  </a:lnTo>
                  <a:cubicBezTo>
                    <a:pt x="3538943" y="1465964"/>
                    <a:pt x="3449760" y="1555148"/>
                    <a:pt x="3303937" y="1555148"/>
                  </a:cubicBezTo>
                  <a:cubicBezTo>
                    <a:pt x="2332858" y="1700291"/>
                    <a:pt x="1056978" y="1903490"/>
                    <a:pt x="100414" y="2019605"/>
                  </a:cubicBezTo>
                  <a:cubicBezTo>
                    <a:pt x="-45409" y="2019605"/>
                    <a:pt x="10551" y="1465964"/>
                    <a:pt x="10551" y="1320141"/>
                  </a:cubicBezTo>
                  <a:lnTo>
                    <a:pt x="10551" y="264035"/>
                  </a:lnTo>
                  <a:close/>
                </a:path>
              </a:pathLst>
            </a:custGeom>
            <a:solidFill>
              <a:schemeClr val="bg1"/>
            </a:solidFill>
            <a:ln w="57150">
              <a:solidFill>
                <a:srgbClr val="FFFF00"/>
              </a:solidFill>
            </a:ln>
            <a:effectLst>
              <a:outerShdw blurRad="50800" dist="38100" dir="2700000" sx="104000" sy="104000" algn="tl" rotWithShape="0">
                <a:srgbClr val="00B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Calibri" pitchFamily="34" charset="0"/>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691" y="1160256"/>
              <a:ext cx="503855" cy="44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968093" y="1289615"/>
              <a:ext cx="1348323" cy="461665"/>
            </a:xfrm>
            <a:prstGeom prst="rect">
              <a:avLst/>
            </a:prstGeom>
            <a:noFill/>
          </p:spPr>
          <p:txBody>
            <a:bodyPr wrap="square" rtlCol="0">
              <a:spAutoFit/>
            </a:bodyPr>
            <a:lstStyle/>
            <a:p>
              <a:r>
                <a:rPr lang="en-US" altLang="zh-CN" sz="2400" b="1" dirty="0" smtClean="0">
                  <a:ln>
                    <a:solidFill>
                      <a:srgbClr val="FF0000"/>
                    </a:solidFill>
                  </a:ln>
                  <a:solidFill>
                    <a:srgbClr val="FFFF00"/>
                  </a:solidFill>
                  <a:latin typeface="Calibri" pitchFamily="34" charset="0"/>
                </a:rPr>
                <a:t>stone</a:t>
              </a:r>
              <a:endParaRPr lang="zh-CN" altLang="en-US" sz="2400" b="1" dirty="0">
                <a:ln>
                  <a:solidFill>
                    <a:srgbClr val="FF0000"/>
                  </a:solidFill>
                </a:ln>
                <a:solidFill>
                  <a:srgbClr val="FFFF00"/>
                </a:solidFill>
                <a:latin typeface="Calibri" pitchFamily="34" charset="0"/>
              </a:endParaRPr>
            </a:p>
          </p:txBody>
        </p:sp>
      </p:grpSp>
      <p:grpSp>
        <p:nvGrpSpPr>
          <p:cNvPr id="15" name="组合 14"/>
          <p:cNvGrpSpPr/>
          <p:nvPr/>
        </p:nvGrpSpPr>
        <p:grpSpPr>
          <a:xfrm>
            <a:off x="3779912" y="1272559"/>
            <a:ext cx="1728192" cy="760416"/>
            <a:chOff x="3076082" y="1078327"/>
            <a:chExt cx="1728192" cy="760416"/>
          </a:xfrm>
        </p:grpSpPr>
        <p:sp>
          <p:nvSpPr>
            <p:cNvPr id="22" name="圆角矩形 5"/>
            <p:cNvSpPr/>
            <p:nvPr/>
          </p:nvSpPr>
          <p:spPr>
            <a:xfrm>
              <a:off x="3404520" y="1274770"/>
              <a:ext cx="1048696" cy="563973"/>
            </a:xfrm>
            <a:custGeom>
              <a:avLst/>
              <a:gdLst>
                <a:gd name="connsiteX0" fmla="*/ 0 w 3528392"/>
                <a:gd name="connsiteY0" fmla="*/ 264035 h 1584176"/>
                <a:gd name="connsiteX1" fmla="*/ 264035 w 3528392"/>
                <a:gd name="connsiteY1" fmla="*/ 0 h 1584176"/>
                <a:gd name="connsiteX2" fmla="*/ 3264357 w 3528392"/>
                <a:gd name="connsiteY2" fmla="*/ 0 h 1584176"/>
                <a:gd name="connsiteX3" fmla="*/ 3528392 w 3528392"/>
                <a:gd name="connsiteY3" fmla="*/ 264035 h 1584176"/>
                <a:gd name="connsiteX4" fmla="*/ 3528392 w 3528392"/>
                <a:gd name="connsiteY4" fmla="*/ 1320141 h 1584176"/>
                <a:gd name="connsiteX5" fmla="*/ 3264357 w 3528392"/>
                <a:gd name="connsiteY5" fmla="*/ 1584176 h 1584176"/>
                <a:gd name="connsiteX6" fmla="*/ 264035 w 3528392"/>
                <a:gd name="connsiteY6" fmla="*/ 1584176 h 1584176"/>
                <a:gd name="connsiteX7" fmla="*/ 0 w 3528392"/>
                <a:gd name="connsiteY7" fmla="*/ 1320141 h 1584176"/>
                <a:gd name="connsiteX8" fmla="*/ 0 w 3528392"/>
                <a:gd name="connsiteY8" fmla="*/ 264035 h 1584176"/>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64357 w 3528392"/>
                <a:gd name="connsiteY5" fmla="*/ 1584176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943" h="2019605">
                  <a:moveTo>
                    <a:pt x="10551" y="264035"/>
                  </a:moveTo>
                  <a:cubicBezTo>
                    <a:pt x="10551" y="118212"/>
                    <a:pt x="128763" y="0"/>
                    <a:pt x="274586" y="0"/>
                  </a:cubicBezTo>
                  <a:lnTo>
                    <a:pt x="3274908" y="0"/>
                  </a:lnTo>
                  <a:cubicBezTo>
                    <a:pt x="3420731" y="0"/>
                    <a:pt x="3538943" y="118212"/>
                    <a:pt x="3538943" y="264035"/>
                  </a:cubicBezTo>
                  <a:lnTo>
                    <a:pt x="3538943" y="1320141"/>
                  </a:lnTo>
                  <a:cubicBezTo>
                    <a:pt x="3538943" y="1465964"/>
                    <a:pt x="3449760" y="1555148"/>
                    <a:pt x="3303937" y="1555148"/>
                  </a:cubicBezTo>
                  <a:cubicBezTo>
                    <a:pt x="2332858" y="1700291"/>
                    <a:pt x="1056978" y="1903490"/>
                    <a:pt x="100414" y="2019605"/>
                  </a:cubicBezTo>
                  <a:cubicBezTo>
                    <a:pt x="-45409" y="2019605"/>
                    <a:pt x="10551" y="1465964"/>
                    <a:pt x="10551" y="1320141"/>
                  </a:cubicBezTo>
                  <a:lnTo>
                    <a:pt x="10551" y="264035"/>
                  </a:lnTo>
                  <a:close/>
                </a:path>
              </a:pathLst>
            </a:custGeom>
            <a:solidFill>
              <a:schemeClr val="bg1"/>
            </a:solidFill>
            <a:ln w="57150">
              <a:solidFill>
                <a:srgbClr val="FFFF00"/>
              </a:solidFill>
            </a:ln>
            <a:effectLst>
              <a:outerShdw blurRad="50800" dist="38100" dir="2700000" sx="104000" sy="104000" algn="tl" rotWithShape="0">
                <a:srgbClr val="00B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Calibri" pitchFamily="34" charset="0"/>
              </a:endParaRPr>
            </a:p>
          </p:txBody>
        </p:sp>
        <p:pic>
          <p:nvPicPr>
            <p:cNvPr id="29"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6082" y="1078327"/>
              <a:ext cx="331048" cy="60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3455951" y="1268760"/>
              <a:ext cx="1348323" cy="461665"/>
            </a:xfrm>
            <a:prstGeom prst="rect">
              <a:avLst/>
            </a:prstGeom>
            <a:noFill/>
          </p:spPr>
          <p:txBody>
            <a:bodyPr wrap="square" rtlCol="0">
              <a:spAutoFit/>
            </a:bodyPr>
            <a:lstStyle/>
            <a:p>
              <a:r>
                <a:rPr lang="en-US" altLang="zh-CN" sz="2400" b="1" dirty="0" smtClean="0">
                  <a:ln>
                    <a:solidFill>
                      <a:srgbClr val="FF0000"/>
                    </a:solidFill>
                  </a:ln>
                  <a:solidFill>
                    <a:srgbClr val="FFFF00"/>
                  </a:solidFill>
                  <a:latin typeface="Calibri" pitchFamily="34" charset="0"/>
                </a:rPr>
                <a:t> sand</a:t>
              </a:r>
              <a:endParaRPr lang="zh-CN" altLang="en-US" sz="2400" b="1" dirty="0">
                <a:ln>
                  <a:solidFill>
                    <a:srgbClr val="FF0000"/>
                  </a:solidFill>
                </a:ln>
                <a:solidFill>
                  <a:srgbClr val="FFFF00"/>
                </a:solidFill>
                <a:latin typeface="Calibri" pitchFamily="34" charset="0"/>
              </a:endParaRPr>
            </a:p>
          </p:txBody>
        </p:sp>
      </p:grpSp>
      <p:grpSp>
        <p:nvGrpSpPr>
          <p:cNvPr id="14" name="组合 13"/>
          <p:cNvGrpSpPr/>
          <p:nvPr/>
        </p:nvGrpSpPr>
        <p:grpSpPr>
          <a:xfrm>
            <a:off x="5580112" y="1311832"/>
            <a:ext cx="1573963" cy="727224"/>
            <a:chOff x="4759553" y="1095980"/>
            <a:chExt cx="1573963" cy="727224"/>
          </a:xfrm>
        </p:grpSpPr>
        <p:pic>
          <p:nvPicPr>
            <p:cNvPr id="30" name="Picture 6"/>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59553" y="1095980"/>
              <a:ext cx="351973" cy="45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圆角矩形 5"/>
            <p:cNvSpPr/>
            <p:nvPr/>
          </p:nvSpPr>
          <p:spPr>
            <a:xfrm>
              <a:off x="5140804" y="1259231"/>
              <a:ext cx="1048696" cy="563973"/>
            </a:xfrm>
            <a:custGeom>
              <a:avLst/>
              <a:gdLst>
                <a:gd name="connsiteX0" fmla="*/ 0 w 3528392"/>
                <a:gd name="connsiteY0" fmla="*/ 264035 h 1584176"/>
                <a:gd name="connsiteX1" fmla="*/ 264035 w 3528392"/>
                <a:gd name="connsiteY1" fmla="*/ 0 h 1584176"/>
                <a:gd name="connsiteX2" fmla="*/ 3264357 w 3528392"/>
                <a:gd name="connsiteY2" fmla="*/ 0 h 1584176"/>
                <a:gd name="connsiteX3" fmla="*/ 3528392 w 3528392"/>
                <a:gd name="connsiteY3" fmla="*/ 264035 h 1584176"/>
                <a:gd name="connsiteX4" fmla="*/ 3528392 w 3528392"/>
                <a:gd name="connsiteY4" fmla="*/ 1320141 h 1584176"/>
                <a:gd name="connsiteX5" fmla="*/ 3264357 w 3528392"/>
                <a:gd name="connsiteY5" fmla="*/ 1584176 h 1584176"/>
                <a:gd name="connsiteX6" fmla="*/ 264035 w 3528392"/>
                <a:gd name="connsiteY6" fmla="*/ 1584176 h 1584176"/>
                <a:gd name="connsiteX7" fmla="*/ 0 w 3528392"/>
                <a:gd name="connsiteY7" fmla="*/ 1320141 h 1584176"/>
                <a:gd name="connsiteX8" fmla="*/ 0 w 3528392"/>
                <a:gd name="connsiteY8" fmla="*/ 264035 h 1584176"/>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64357 w 3528392"/>
                <a:gd name="connsiteY5" fmla="*/ 1584176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943" h="2019605">
                  <a:moveTo>
                    <a:pt x="10551" y="264035"/>
                  </a:moveTo>
                  <a:cubicBezTo>
                    <a:pt x="10551" y="118212"/>
                    <a:pt x="128763" y="0"/>
                    <a:pt x="274586" y="0"/>
                  </a:cubicBezTo>
                  <a:lnTo>
                    <a:pt x="3274908" y="0"/>
                  </a:lnTo>
                  <a:cubicBezTo>
                    <a:pt x="3420731" y="0"/>
                    <a:pt x="3538943" y="118212"/>
                    <a:pt x="3538943" y="264035"/>
                  </a:cubicBezTo>
                  <a:lnTo>
                    <a:pt x="3538943" y="1320141"/>
                  </a:lnTo>
                  <a:cubicBezTo>
                    <a:pt x="3538943" y="1465964"/>
                    <a:pt x="3449760" y="1555148"/>
                    <a:pt x="3303937" y="1555148"/>
                  </a:cubicBezTo>
                  <a:cubicBezTo>
                    <a:pt x="2332858" y="1700291"/>
                    <a:pt x="1056978" y="1903490"/>
                    <a:pt x="100414" y="2019605"/>
                  </a:cubicBezTo>
                  <a:cubicBezTo>
                    <a:pt x="-45409" y="2019605"/>
                    <a:pt x="10551" y="1465964"/>
                    <a:pt x="10551" y="1320141"/>
                  </a:cubicBezTo>
                  <a:lnTo>
                    <a:pt x="10551" y="264035"/>
                  </a:lnTo>
                  <a:close/>
                </a:path>
              </a:pathLst>
            </a:custGeom>
            <a:solidFill>
              <a:schemeClr val="bg1"/>
            </a:solidFill>
            <a:ln w="57150">
              <a:solidFill>
                <a:srgbClr val="FFFF00"/>
              </a:solidFill>
            </a:ln>
            <a:effectLst>
              <a:outerShdw blurRad="50800" dist="38100" dir="2700000" sx="104000" sy="104000" algn="tl" rotWithShape="0">
                <a:srgbClr val="00B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Calibri" pitchFamily="34" charset="0"/>
              </a:endParaRPr>
            </a:p>
          </p:txBody>
        </p:sp>
        <p:sp>
          <p:nvSpPr>
            <p:cNvPr id="36" name="TextBox 35"/>
            <p:cNvSpPr txBox="1"/>
            <p:nvPr/>
          </p:nvSpPr>
          <p:spPr>
            <a:xfrm>
              <a:off x="5301487" y="1282387"/>
              <a:ext cx="1032029" cy="461665"/>
            </a:xfrm>
            <a:prstGeom prst="rect">
              <a:avLst/>
            </a:prstGeom>
            <a:noFill/>
          </p:spPr>
          <p:txBody>
            <a:bodyPr wrap="square" rtlCol="0">
              <a:spAutoFit/>
            </a:bodyPr>
            <a:lstStyle/>
            <a:p>
              <a:r>
                <a:rPr lang="en-US" altLang="zh-CN" sz="2400" b="1" dirty="0" smtClean="0">
                  <a:ln>
                    <a:solidFill>
                      <a:srgbClr val="FF0000"/>
                    </a:solidFill>
                  </a:ln>
                  <a:solidFill>
                    <a:srgbClr val="FFFF00"/>
                  </a:solidFill>
                  <a:latin typeface="Calibri" pitchFamily="34" charset="0"/>
                </a:rPr>
                <a:t> soil</a:t>
              </a:r>
              <a:endParaRPr lang="zh-CN" altLang="en-US" sz="2400" b="1" dirty="0">
                <a:ln>
                  <a:solidFill>
                    <a:srgbClr val="FF0000"/>
                  </a:solidFill>
                </a:ln>
                <a:solidFill>
                  <a:srgbClr val="FFFF00"/>
                </a:solidFill>
                <a:latin typeface="Calibri" pitchFamily="34" charset="0"/>
              </a:endParaRPr>
            </a:p>
          </p:txBody>
        </p:sp>
      </p:grpSp>
      <p:grpSp>
        <p:nvGrpSpPr>
          <p:cNvPr id="17" name="组合 16"/>
          <p:cNvGrpSpPr/>
          <p:nvPr/>
        </p:nvGrpSpPr>
        <p:grpSpPr>
          <a:xfrm>
            <a:off x="2116239" y="1290212"/>
            <a:ext cx="1787860" cy="783269"/>
            <a:chOff x="1494256" y="1095980"/>
            <a:chExt cx="1787860" cy="783269"/>
          </a:xfrm>
        </p:grpSpPr>
        <p:sp>
          <p:nvSpPr>
            <p:cNvPr id="25" name="圆角矩形 5"/>
            <p:cNvSpPr/>
            <p:nvPr/>
          </p:nvSpPr>
          <p:spPr>
            <a:xfrm>
              <a:off x="1800202" y="1315276"/>
              <a:ext cx="1048696" cy="563973"/>
            </a:xfrm>
            <a:custGeom>
              <a:avLst/>
              <a:gdLst>
                <a:gd name="connsiteX0" fmla="*/ 0 w 3528392"/>
                <a:gd name="connsiteY0" fmla="*/ 264035 h 1584176"/>
                <a:gd name="connsiteX1" fmla="*/ 264035 w 3528392"/>
                <a:gd name="connsiteY1" fmla="*/ 0 h 1584176"/>
                <a:gd name="connsiteX2" fmla="*/ 3264357 w 3528392"/>
                <a:gd name="connsiteY2" fmla="*/ 0 h 1584176"/>
                <a:gd name="connsiteX3" fmla="*/ 3528392 w 3528392"/>
                <a:gd name="connsiteY3" fmla="*/ 264035 h 1584176"/>
                <a:gd name="connsiteX4" fmla="*/ 3528392 w 3528392"/>
                <a:gd name="connsiteY4" fmla="*/ 1320141 h 1584176"/>
                <a:gd name="connsiteX5" fmla="*/ 3264357 w 3528392"/>
                <a:gd name="connsiteY5" fmla="*/ 1584176 h 1584176"/>
                <a:gd name="connsiteX6" fmla="*/ 264035 w 3528392"/>
                <a:gd name="connsiteY6" fmla="*/ 1584176 h 1584176"/>
                <a:gd name="connsiteX7" fmla="*/ 0 w 3528392"/>
                <a:gd name="connsiteY7" fmla="*/ 1320141 h 1584176"/>
                <a:gd name="connsiteX8" fmla="*/ 0 w 3528392"/>
                <a:gd name="connsiteY8" fmla="*/ 264035 h 1584176"/>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64357 w 3528392"/>
                <a:gd name="connsiteY5" fmla="*/ 1584176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0 w 3528392"/>
                <a:gd name="connsiteY0" fmla="*/ 264035 h 2034119"/>
                <a:gd name="connsiteX1" fmla="*/ 264035 w 3528392"/>
                <a:gd name="connsiteY1" fmla="*/ 0 h 2034119"/>
                <a:gd name="connsiteX2" fmla="*/ 3264357 w 3528392"/>
                <a:gd name="connsiteY2" fmla="*/ 0 h 2034119"/>
                <a:gd name="connsiteX3" fmla="*/ 3528392 w 3528392"/>
                <a:gd name="connsiteY3" fmla="*/ 264035 h 2034119"/>
                <a:gd name="connsiteX4" fmla="*/ 3528392 w 3528392"/>
                <a:gd name="connsiteY4" fmla="*/ 1320141 h 2034119"/>
                <a:gd name="connsiteX5" fmla="*/ 3293386 w 3528392"/>
                <a:gd name="connsiteY5" fmla="*/ 1555148 h 2034119"/>
                <a:gd name="connsiteX6" fmla="*/ 264035 w 3528392"/>
                <a:gd name="connsiteY6" fmla="*/ 2034119 h 2034119"/>
                <a:gd name="connsiteX7" fmla="*/ 0 w 3528392"/>
                <a:gd name="connsiteY7" fmla="*/ 1320141 h 2034119"/>
                <a:gd name="connsiteX8" fmla="*/ 0 w 3528392"/>
                <a:gd name="connsiteY8" fmla="*/ 264035 h 2034119"/>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 name="connsiteX0" fmla="*/ 10551 w 3538943"/>
                <a:gd name="connsiteY0" fmla="*/ 264035 h 2019605"/>
                <a:gd name="connsiteX1" fmla="*/ 274586 w 3538943"/>
                <a:gd name="connsiteY1" fmla="*/ 0 h 2019605"/>
                <a:gd name="connsiteX2" fmla="*/ 3274908 w 3538943"/>
                <a:gd name="connsiteY2" fmla="*/ 0 h 2019605"/>
                <a:gd name="connsiteX3" fmla="*/ 3538943 w 3538943"/>
                <a:gd name="connsiteY3" fmla="*/ 264035 h 2019605"/>
                <a:gd name="connsiteX4" fmla="*/ 3538943 w 3538943"/>
                <a:gd name="connsiteY4" fmla="*/ 1320141 h 2019605"/>
                <a:gd name="connsiteX5" fmla="*/ 3303937 w 3538943"/>
                <a:gd name="connsiteY5" fmla="*/ 1555148 h 2019605"/>
                <a:gd name="connsiteX6" fmla="*/ 100414 w 3538943"/>
                <a:gd name="connsiteY6" fmla="*/ 2019605 h 2019605"/>
                <a:gd name="connsiteX7" fmla="*/ 10551 w 3538943"/>
                <a:gd name="connsiteY7" fmla="*/ 1320141 h 2019605"/>
                <a:gd name="connsiteX8" fmla="*/ 10551 w 3538943"/>
                <a:gd name="connsiteY8" fmla="*/ 264035 h 201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943" h="2019605">
                  <a:moveTo>
                    <a:pt x="10551" y="264035"/>
                  </a:moveTo>
                  <a:cubicBezTo>
                    <a:pt x="10551" y="118212"/>
                    <a:pt x="128763" y="0"/>
                    <a:pt x="274586" y="0"/>
                  </a:cubicBezTo>
                  <a:lnTo>
                    <a:pt x="3274908" y="0"/>
                  </a:lnTo>
                  <a:cubicBezTo>
                    <a:pt x="3420731" y="0"/>
                    <a:pt x="3538943" y="118212"/>
                    <a:pt x="3538943" y="264035"/>
                  </a:cubicBezTo>
                  <a:lnTo>
                    <a:pt x="3538943" y="1320141"/>
                  </a:lnTo>
                  <a:cubicBezTo>
                    <a:pt x="3538943" y="1465964"/>
                    <a:pt x="3449760" y="1555148"/>
                    <a:pt x="3303937" y="1555148"/>
                  </a:cubicBezTo>
                  <a:cubicBezTo>
                    <a:pt x="2332858" y="1700291"/>
                    <a:pt x="1056978" y="1903490"/>
                    <a:pt x="100414" y="2019605"/>
                  </a:cubicBezTo>
                  <a:cubicBezTo>
                    <a:pt x="-45409" y="2019605"/>
                    <a:pt x="10551" y="1465964"/>
                    <a:pt x="10551" y="1320141"/>
                  </a:cubicBezTo>
                  <a:lnTo>
                    <a:pt x="10551" y="264035"/>
                  </a:lnTo>
                  <a:close/>
                </a:path>
              </a:pathLst>
            </a:custGeom>
            <a:solidFill>
              <a:schemeClr val="bg1"/>
            </a:solidFill>
            <a:ln w="57150">
              <a:solidFill>
                <a:srgbClr val="FFFF00"/>
              </a:solidFill>
            </a:ln>
            <a:effectLst>
              <a:outerShdw blurRad="50800" dist="38100" dir="2700000" sx="104000" sy="104000" algn="tl" rotWithShape="0">
                <a:srgbClr val="00B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Calibri" pitchFamily="34" charset="0"/>
              </a:endParaRPr>
            </a:p>
          </p:txBody>
        </p:sp>
        <p:pic>
          <p:nvPicPr>
            <p:cNvPr id="28" name="Picture 4"/>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4256" y="1095980"/>
              <a:ext cx="269432" cy="42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1933793" y="1311151"/>
              <a:ext cx="1348323" cy="461665"/>
            </a:xfrm>
            <a:prstGeom prst="rect">
              <a:avLst/>
            </a:prstGeom>
            <a:noFill/>
          </p:spPr>
          <p:txBody>
            <a:bodyPr wrap="square" rtlCol="0">
              <a:spAutoFit/>
            </a:bodyPr>
            <a:lstStyle/>
            <a:p>
              <a:r>
                <a:rPr lang="en-US" altLang="zh-CN" sz="2400" b="1" dirty="0" smtClean="0">
                  <a:ln>
                    <a:solidFill>
                      <a:srgbClr val="FF0000"/>
                    </a:solidFill>
                  </a:ln>
                  <a:solidFill>
                    <a:srgbClr val="FFFF00"/>
                  </a:solidFill>
                  <a:latin typeface="Calibri" pitchFamily="34" charset="0"/>
                </a:rPr>
                <a:t>rock</a:t>
              </a:r>
              <a:endParaRPr lang="zh-CN" altLang="en-US" sz="2400" b="1" dirty="0">
                <a:ln>
                  <a:solidFill>
                    <a:srgbClr val="FF0000"/>
                  </a:solidFill>
                </a:ln>
                <a:solidFill>
                  <a:srgbClr val="FFFF00"/>
                </a:solidFill>
                <a:latin typeface="Calibri" pitchFamily="34" charset="0"/>
              </a:endParaRPr>
            </a:p>
          </p:txBody>
        </p:sp>
      </p:grpSp>
      <p:pic>
        <p:nvPicPr>
          <p:cNvPr id="2" name="图片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5856" y="2316297"/>
            <a:ext cx="1856271" cy="1604232"/>
          </a:xfrm>
          <a:prstGeom prst="roundRect">
            <a:avLst>
              <a:gd name="adj" fmla="val 8594"/>
            </a:avLst>
          </a:prstGeom>
          <a:solidFill>
            <a:srgbClr val="FFFFFF">
              <a:shade val="85000"/>
            </a:srgbClr>
          </a:solidFill>
          <a:ln w="38100">
            <a:solidFill>
              <a:schemeClr val="accent1"/>
            </a:solidFill>
          </a:ln>
          <a:effectLst/>
        </p:spPr>
      </p:pic>
      <p:pic>
        <p:nvPicPr>
          <p:cNvPr id="3" name="图片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2686" y="2318350"/>
            <a:ext cx="1697706" cy="1633792"/>
          </a:xfrm>
          <a:prstGeom prst="roundRect">
            <a:avLst>
              <a:gd name="adj" fmla="val 8594"/>
            </a:avLst>
          </a:prstGeom>
          <a:solidFill>
            <a:srgbClr val="FFFFFF">
              <a:shade val="85000"/>
            </a:srgbClr>
          </a:solidFill>
          <a:ln w="38100">
            <a:solidFill>
              <a:schemeClr val="accent1"/>
            </a:solidFill>
          </a:ln>
          <a:effectLst/>
        </p:spPr>
      </p:pic>
      <p:pic>
        <p:nvPicPr>
          <p:cNvPr id="4" name="图片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7105" y="2350820"/>
            <a:ext cx="1705623" cy="1557133"/>
          </a:xfrm>
          <a:prstGeom prst="roundRect">
            <a:avLst>
              <a:gd name="adj" fmla="val 8594"/>
            </a:avLst>
          </a:prstGeom>
          <a:solidFill>
            <a:srgbClr val="FFFFFF">
              <a:shade val="85000"/>
            </a:srgbClr>
          </a:solidFill>
          <a:ln w="38100">
            <a:solidFill>
              <a:schemeClr val="accent1"/>
            </a:solidFill>
          </a:ln>
          <a:effectLst/>
        </p:spPr>
      </p:pic>
      <p:pic>
        <p:nvPicPr>
          <p:cNvPr id="5" name="图片 4"/>
          <p:cNvPicPr>
            <a:picLocks noChangeAspect="1"/>
          </p:cNvPicPr>
          <p:nvPr/>
        </p:nvPicPr>
        <p:blipFill rotWithShape="1">
          <a:blip r:embed="rId14" cstate="print">
            <a:extLst>
              <a:ext uri="{28A0092B-C50C-407E-A947-70E740481C1C}">
                <a14:useLocalDpi xmlns:a14="http://schemas.microsoft.com/office/drawing/2010/main" val="0"/>
              </a:ext>
            </a:extLst>
          </a:blip>
          <a:srcRect r="14153"/>
          <a:stretch/>
        </p:blipFill>
        <p:spPr>
          <a:xfrm>
            <a:off x="1619672" y="4676254"/>
            <a:ext cx="1769187" cy="1573851"/>
          </a:xfrm>
          <a:prstGeom prst="roundRect">
            <a:avLst>
              <a:gd name="adj" fmla="val 8594"/>
            </a:avLst>
          </a:prstGeom>
          <a:solidFill>
            <a:srgbClr val="FFFFFF">
              <a:shade val="85000"/>
            </a:srgbClr>
          </a:solidFill>
          <a:ln w="38100">
            <a:solidFill>
              <a:schemeClr val="accent1"/>
            </a:solidFill>
          </a:ln>
          <a:effectLst/>
        </p:spPr>
      </p:pic>
      <p:pic>
        <p:nvPicPr>
          <p:cNvPr id="6" name="图片 5"/>
          <p:cNvPicPr>
            <a:picLocks noChangeAspect="1"/>
          </p:cNvPicPr>
          <p:nvPr/>
        </p:nvPicPr>
        <p:blipFill rotWithShape="1">
          <a:blip r:embed="rId15" cstate="print">
            <a:extLst>
              <a:ext uri="{28A0092B-C50C-407E-A947-70E740481C1C}">
                <a14:useLocalDpi xmlns:a14="http://schemas.microsoft.com/office/drawing/2010/main" val="0"/>
              </a:ext>
            </a:extLst>
          </a:blip>
          <a:srcRect r="13635" b="737"/>
          <a:stretch/>
        </p:blipFill>
        <p:spPr>
          <a:xfrm>
            <a:off x="5539116" y="4676254"/>
            <a:ext cx="1720456" cy="1633066"/>
          </a:xfrm>
          <a:prstGeom prst="roundRect">
            <a:avLst>
              <a:gd name="adj" fmla="val 8594"/>
            </a:avLst>
          </a:prstGeom>
          <a:solidFill>
            <a:srgbClr val="FFFFFF">
              <a:shade val="85000"/>
            </a:srgbClr>
          </a:solidFill>
          <a:ln w="38100">
            <a:solidFill>
              <a:schemeClr val="accent1"/>
            </a:solidFill>
          </a:ln>
          <a:effectLst/>
        </p:spPr>
      </p:pic>
      <p:sp>
        <p:nvSpPr>
          <p:cNvPr id="7" name="圆角矩形 6"/>
          <p:cNvSpPr/>
          <p:nvPr/>
        </p:nvSpPr>
        <p:spPr>
          <a:xfrm>
            <a:off x="683568" y="4005064"/>
            <a:ext cx="1824099" cy="5030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圆角矩形 37"/>
          <p:cNvSpPr/>
          <p:nvPr/>
        </p:nvSpPr>
        <p:spPr>
          <a:xfrm>
            <a:off x="3491880" y="4005064"/>
            <a:ext cx="1824099" cy="5030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圆角矩形 38"/>
          <p:cNvSpPr/>
          <p:nvPr/>
        </p:nvSpPr>
        <p:spPr>
          <a:xfrm>
            <a:off x="5508104" y="4005064"/>
            <a:ext cx="3568773" cy="5030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圆角矩形 39"/>
          <p:cNvSpPr/>
          <p:nvPr/>
        </p:nvSpPr>
        <p:spPr>
          <a:xfrm>
            <a:off x="5479620" y="6382347"/>
            <a:ext cx="2093117" cy="5030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圆角矩形 40"/>
          <p:cNvSpPr/>
          <p:nvPr/>
        </p:nvSpPr>
        <p:spPr>
          <a:xfrm>
            <a:off x="1619672" y="6309320"/>
            <a:ext cx="1824099" cy="5030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7"/>
          <p:cNvSpPr txBox="1"/>
          <p:nvPr/>
        </p:nvSpPr>
        <p:spPr>
          <a:xfrm>
            <a:off x="755576" y="4042430"/>
            <a:ext cx="1893246" cy="461665"/>
          </a:xfrm>
          <a:prstGeom prst="rect">
            <a:avLst/>
          </a:prstGeom>
          <a:noFill/>
        </p:spPr>
        <p:txBody>
          <a:bodyPr wrap="square" rtlCol="0">
            <a:spAutoFit/>
          </a:bodyPr>
          <a:lstStyle/>
          <a:p>
            <a:r>
              <a:rPr lang="en-US" altLang="zh-CN" sz="2400" b="1" dirty="0" smtClean="0">
                <a:latin typeface="Calibri" pitchFamily="34" charset="0"/>
              </a:rPr>
              <a:t>This is_____.</a:t>
            </a:r>
            <a:endParaRPr lang="zh-CN" altLang="en-US" sz="2400" b="1" dirty="0">
              <a:latin typeface="Calibri" pitchFamily="34" charset="0"/>
            </a:endParaRPr>
          </a:p>
        </p:txBody>
      </p:sp>
      <p:sp>
        <p:nvSpPr>
          <p:cNvPr id="42" name="TextBox 41"/>
          <p:cNvSpPr txBox="1"/>
          <p:nvPr/>
        </p:nvSpPr>
        <p:spPr>
          <a:xfrm>
            <a:off x="5436096" y="6381328"/>
            <a:ext cx="2496681" cy="461665"/>
          </a:xfrm>
          <a:prstGeom prst="rect">
            <a:avLst/>
          </a:prstGeom>
          <a:noFill/>
        </p:spPr>
        <p:txBody>
          <a:bodyPr wrap="square" rtlCol="0">
            <a:spAutoFit/>
          </a:bodyPr>
          <a:lstStyle/>
          <a:p>
            <a:r>
              <a:rPr lang="en-US" altLang="zh-CN" sz="2400" b="1" dirty="0" smtClean="0">
                <a:latin typeface="Calibri" pitchFamily="34" charset="0"/>
              </a:rPr>
              <a:t>A _____is small.</a:t>
            </a:r>
            <a:endParaRPr lang="zh-CN" altLang="en-US" sz="2400" b="1" dirty="0">
              <a:latin typeface="Calibri" pitchFamily="34" charset="0"/>
            </a:endParaRPr>
          </a:p>
        </p:txBody>
      </p:sp>
      <p:sp>
        <p:nvSpPr>
          <p:cNvPr id="43" name="TextBox 42"/>
          <p:cNvSpPr txBox="1"/>
          <p:nvPr/>
        </p:nvSpPr>
        <p:spPr>
          <a:xfrm>
            <a:off x="5436096" y="4077072"/>
            <a:ext cx="3792825" cy="461665"/>
          </a:xfrm>
          <a:prstGeom prst="rect">
            <a:avLst/>
          </a:prstGeom>
          <a:noFill/>
        </p:spPr>
        <p:txBody>
          <a:bodyPr wrap="square" rtlCol="0">
            <a:spAutoFit/>
          </a:bodyPr>
          <a:lstStyle/>
          <a:p>
            <a:r>
              <a:rPr lang="en-US" altLang="zh-CN" sz="2400" b="1" dirty="0" smtClean="0">
                <a:latin typeface="Calibri" pitchFamily="34" charset="0"/>
              </a:rPr>
              <a:t>Sand can ____ water better.</a:t>
            </a:r>
            <a:endParaRPr lang="zh-CN" altLang="en-US" sz="2400" b="1" dirty="0">
              <a:latin typeface="Calibri" pitchFamily="34" charset="0"/>
            </a:endParaRPr>
          </a:p>
        </p:txBody>
      </p:sp>
      <p:sp>
        <p:nvSpPr>
          <p:cNvPr id="44" name="TextBox 43"/>
          <p:cNvSpPr txBox="1"/>
          <p:nvPr/>
        </p:nvSpPr>
        <p:spPr>
          <a:xfrm>
            <a:off x="3388859" y="4077072"/>
            <a:ext cx="1779348" cy="461665"/>
          </a:xfrm>
          <a:prstGeom prst="rect">
            <a:avLst/>
          </a:prstGeom>
          <a:noFill/>
        </p:spPr>
        <p:txBody>
          <a:bodyPr wrap="square" rtlCol="0">
            <a:spAutoFit/>
          </a:bodyPr>
          <a:lstStyle/>
          <a:p>
            <a:r>
              <a:rPr lang="en-US" altLang="zh-CN" sz="2400" b="1" dirty="0" smtClean="0">
                <a:latin typeface="Calibri" pitchFamily="34" charset="0"/>
              </a:rPr>
              <a:t>This </a:t>
            </a:r>
            <a:r>
              <a:rPr lang="en-US" altLang="zh-CN" sz="2400" b="1" dirty="0">
                <a:latin typeface="Calibri" pitchFamily="34" charset="0"/>
              </a:rPr>
              <a:t>is ____.</a:t>
            </a:r>
            <a:endParaRPr lang="zh-CN" altLang="en-US" sz="2400" b="1" dirty="0">
              <a:latin typeface="Calibri" pitchFamily="34" charset="0"/>
            </a:endParaRPr>
          </a:p>
        </p:txBody>
      </p:sp>
      <p:sp>
        <p:nvSpPr>
          <p:cNvPr id="45" name="TextBox 44"/>
          <p:cNvSpPr txBox="1"/>
          <p:nvPr/>
        </p:nvSpPr>
        <p:spPr>
          <a:xfrm>
            <a:off x="1547664" y="6381328"/>
            <a:ext cx="1996395" cy="461665"/>
          </a:xfrm>
          <a:prstGeom prst="rect">
            <a:avLst/>
          </a:prstGeom>
          <a:noFill/>
        </p:spPr>
        <p:txBody>
          <a:bodyPr wrap="square" rtlCol="0">
            <a:spAutoFit/>
          </a:bodyPr>
          <a:lstStyle/>
          <a:p>
            <a:r>
              <a:rPr lang="en-US" altLang="zh-CN" sz="2400" b="1" dirty="0" smtClean="0">
                <a:latin typeface="Calibri" pitchFamily="34" charset="0"/>
              </a:rPr>
              <a:t>A _____is big.</a:t>
            </a:r>
            <a:endParaRPr lang="zh-CN" altLang="en-US" sz="2400" b="1" dirty="0">
              <a:latin typeface="Calibri" pitchFamily="34" charset="0"/>
            </a:endParaRPr>
          </a:p>
        </p:txBody>
      </p:sp>
      <p:sp>
        <p:nvSpPr>
          <p:cNvPr id="12" name="TextBox 11"/>
          <p:cNvSpPr txBox="1"/>
          <p:nvPr/>
        </p:nvSpPr>
        <p:spPr>
          <a:xfrm>
            <a:off x="6876256" y="4047455"/>
            <a:ext cx="443474" cy="461665"/>
          </a:xfrm>
          <a:prstGeom prst="rect">
            <a:avLst/>
          </a:prstGeom>
          <a:noFill/>
        </p:spPr>
        <p:txBody>
          <a:bodyPr wrap="square" rtlCol="0">
            <a:spAutoFit/>
          </a:bodyPr>
          <a:lstStyle/>
          <a:p>
            <a:r>
              <a:rPr lang="en-US" altLang="zh-CN" sz="2400" b="1" dirty="0" smtClean="0">
                <a:solidFill>
                  <a:srgbClr val="FF0000"/>
                </a:solidFill>
                <a:latin typeface="Calibri" pitchFamily="34" charset="0"/>
              </a:rPr>
              <a:t>1</a:t>
            </a:r>
            <a:endParaRPr lang="zh-CN" altLang="en-US" sz="2400" b="1" dirty="0">
              <a:solidFill>
                <a:srgbClr val="FF0000"/>
              </a:solidFill>
              <a:latin typeface="Calibri" pitchFamily="34" charset="0"/>
            </a:endParaRPr>
          </a:p>
        </p:txBody>
      </p:sp>
      <p:sp>
        <p:nvSpPr>
          <p:cNvPr id="47" name="TextBox 46"/>
          <p:cNvSpPr txBox="1"/>
          <p:nvPr/>
        </p:nvSpPr>
        <p:spPr>
          <a:xfrm>
            <a:off x="2112302" y="6351711"/>
            <a:ext cx="443474" cy="461665"/>
          </a:xfrm>
          <a:prstGeom prst="rect">
            <a:avLst/>
          </a:prstGeom>
          <a:noFill/>
        </p:spPr>
        <p:txBody>
          <a:bodyPr wrap="square" rtlCol="0">
            <a:spAutoFit/>
          </a:bodyPr>
          <a:lstStyle/>
          <a:p>
            <a:r>
              <a:rPr lang="en-US" altLang="zh-CN" sz="2400" b="1" dirty="0">
                <a:solidFill>
                  <a:srgbClr val="FF0000"/>
                </a:solidFill>
                <a:latin typeface="Calibri" pitchFamily="34" charset="0"/>
              </a:rPr>
              <a:t>2</a:t>
            </a:r>
            <a:endParaRPr lang="zh-CN" altLang="en-US" sz="2400" b="1" dirty="0">
              <a:solidFill>
                <a:srgbClr val="FF0000"/>
              </a:solidFill>
              <a:latin typeface="Calibri" pitchFamily="34" charset="0"/>
            </a:endParaRPr>
          </a:p>
        </p:txBody>
      </p:sp>
      <p:sp>
        <p:nvSpPr>
          <p:cNvPr id="48" name="TextBox 47"/>
          <p:cNvSpPr txBox="1"/>
          <p:nvPr/>
        </p:nvSpPr>
        <p:spPr>
          <a:xfrm>
            <a:off x="5940152" y="6351711"/>
            <a:ext cx="443474" cy="461665"/>
          </a:xfrm>
          <a:prstGeom prst="rect">
            <a:avLst/>
          </a:prstGeom>
          <a:noFill/>
        </p:spPr>
        <p:txBody>
          <a:bodyPr wrap="square" rtlCol="0">
            <a:spAutoFit/>
          </a:bodyPr>
          <a:lstStyle/>
          <a:p>
            <a:r>
              <a:rPr lang="en-US" altLang="zh-CN" sz="2400" b="1" dirty="0">
                <a:solidFill>
                  <a:srgbClr val="FF0000"/>
                </a:solidFill>
                <a:latin typeface="Calibri" pitchFamily="34" charset="0"/>
              </a:rPr>
              <a:t>5</a:t>
            </a:r>
            <a:endParaRPr lang="zh-CN" altLang="en-US" sz="2400" b="1" dirty="0">
              <a:solidFill>
                <a:srgbClr val="FF0000"/>
              </a:solidFill>
              <a:latin typeface="Calibri" pitchFamily="34" charset="0"/>
            </a:endParaRPr>
          </a:p>
        </p:txBody>
      </p:sp>
      <p:sp>
        <p:nvSpPr>
          <p:cNvPr id="49" name="TextBox 48"/>
          <p:cNvSpPr txBox="1"/>
          <p:nvPr/>
        </p:nvSpPr>
        <p:spPr>
          <a:xfrm>
            <a:off x="4457553" y="4047455"/>
            <a:ext cx="443474" cy="461665"/>
          </a:xfrm>
          <a:prstGeom prst="rect">
            <a:avLst/>
          </a:prstGeom>
          <a:noFill/>
        </p:spPr>
        <p:txBody>
          <a:bodyPr wrap="square" rtlCol="0">
            <a:spAutoFit/>
          </a:bodyPr>
          <a:lstStyle/>
          <a:p>
            <a:r>
              <a:rPr lang="en-US" altLang="zh-CN" sz="2400" b="1" dirty="0" smtClean="0">
                <a:solidFill>
                  <a:srgbClr val="FF0000"/>
                </a:solidFill>
                <a:latin typeface="Calibri" pitchFamily="34" charset="0"/>
              </a:rPr>
              <a:t>3</a:t>
            </a:r>
            <a:endParaRPr lang="zh-CN" altLang="en-US" sz="2400" b="1" dirty="0">
              <a:solidFill>
                <a:srgbClr val="FF0000"/>
              </a:solidFill>
              <a:latin typeface="Calibri" pitchFamily="34" charset="0"/>
            </a:endParaRPr>
          </a:p>
        </p:txBody>
      </p:sp>
      <p:sp>
        <p:nvSpPr>
          <p:cNvPr id="50" name="TextBox 49"/>
          <p:cNvSpPr txBox="1"/>
          <p:nvPr/>
        </p:nvSpPr>
        <p:spPr>
          <a:xfrm>
            <a:off x="1824270" y="4005064"/>
            <a:ext cx="443474" cy="461665"/>
          </a:xfrm>
          <a:prstGeom prst="rect">
            <a:avLst/>
          </a:prstGeom>
          <a:noFill/>
        </p:spPr>
        <p:txBody>
          <a:bodyPr wrap="square" rtlCol="0">
            <a:spAutoFit/>
          </a:bodyPr>
          <a:lstStyle/>
          <a:p>
            <a:r>
              <a:rPr lang="en-US" altLang="zh-CN" sz="2400" b="1" dirty="0">
                <a:solidFill>
                  <a:srgbClr val="FF0000"/>
                </a:solidFill>
                <a:latin typeface="Calibri" pitchFamily="34" charset="0"/>
              </a:rPr>
              <a:t>4</a:t>
            </a:r>
            <a:endParaRPr lang="zh-CN" altLang="en-US" sz="2400" b="1" dirty="0">
              <a:solidFill>
                <a:srgbClr val="FF0000"/>
              </a:solidFill>
              <a:latin typeface="Calibri" pitchFamily="34" charset="0"/>
            </a:endParaRPr>
          </a:p>
        </p:txBody>
      </p:sp>
      <p:pic>
        <p:nvPicPr>
          <p:cNvPr id="46" name="Picture 2"/>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13142" y1="42387" x2="15400" y2="40741"/>
                        <a14:foregroundMark x1="23101" y1="44856" x2="24846" y2="44033"/>
                        <a14:foregroundMark x1="28337" y1="41975" x2="29055" y2="46914"/>
                        <a14:foregroundMark x1="29979" y1="44444" x2="31725" y2="39918"/>
                        <a14:foregroundMark x1="27823" y1="39918" x2="27413" y2="46091"/>
                        <a14:foregroundMark x1="43326" y1="42798" x2="43224" y2="49794"/>
                        <a14:foregroundMark x1="40349" y1="43210" x2="41889" y2="41975"/>
                        <a14:foregroundMark x1="44148" y1="41152" x2="45072" y2="41152"/>
                        <a14:foregroundMark x1="39836" y1="40329" x2="41992" y2="39506"/>
                        <a14:foregroundMark x1="53696" y1="40329" x2="60472" y2="38272"/>
                        <a14:foregroundMark x1="68480" y1="38272" x2="70945" y2="46502"/>
                        <a14:foregroundMark x1="74641" y1="39918" x2="75154" y2="49794"/>
                        <a14:foregroundMark x1="75154" y1="37449" x2="73614" y2="45679"/>
                        <a14:foregroundMark x1="74230" y1="37449" x2="75565" y2="41152"/>
                        <a14:foregroundMark x1="92710" y1="86420" x2="91786" y2="89712"/>
                        <a14:backgroundMark x1="1027" y1="25926" x2="1129" y2="81070"/>
                        <a14:backgroundMark x1="20021" y1="92181" x2="79466" y2="79424"/>
                        <a14:backgroundMark x1="95791" y1="41564" x2="95893" y2="89712"/>
                        <a14:backgroundMark x1="4928" y1="37860" x2="10472" y2="27572"/>
                        <a14:backgroundMark x1="8111" y1="29630" x2="81314" y2="29218"/>
                        <a14:backgroundMark x1="7598" y1="39095" x2="50719" y2="35391"/>
                        <a14:backgroundMark x1="50411" y1="37860" x2="81622" y2="34568"/>
                        <a14:backgroundMark x1="88604" y1="83951" x2="89220" y2="94239"/>
                        <a14:backgroundMark x1="83984" y1="69136" x2="83881" y2="76955"/>
                        <a14:backgroundMark x1="83881" y1="59671" x2="84805"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1998823" y="-171400"/>
            <a:ext cx="4677424" cy="116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23528" y="836712"/>
            <a:ext cx="3076515" cy="523220"/>
          </a:xfrm>
          <a:prstGeom prst="rect">
            <a:avLst/>
          </a:prstGeom>
          <a:noFill/>
        </p:spPr>
        <p:txBody>
          <a:bodyPr wrap="square" rtlCol="0">
            <a:spAutoFit/>
          </a:bodyPr>
          <a:lstStyle/>
          <a:p>
            <a:r>
              <a:rPr lang="en-US" altLang="zh-CN" sz="2800" b="1" dirty="0" smtClean="0">
                <a:latin typeface="+mn-lt"/>
              </a:rPr>
              <a:t>Write the numbers.</a:t>
            </a:r>
            <a:endParaRPr lang="zh-CN" altLang="en-US" sz="2800" b="1" dirty="0">
              <a:latin typeface="+mn-lt"/>
            </a:endParaRPr>
          </a:p>
        </p:txBody>
      </p:sp>
    </p:spTree>
    <p:extLst>
      <p:ext uri="{BB962C8B-B14F-4D97-AF65-F5344CB8AC3E}">
        <p14:creationId xmlns:p14="http://schemas.microsoft.com/office/powerpoint/2010/main" val="7347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118" y="1071547"/>
            <a:ext cx="4134882" cy="5786454"/>
          </a:xfrm>
          <a:prstGeom prst="rect">
            <a:avLst/>
          </a:prstGeom>
          <a:solidFill>
            <a:srgbClr val="FFFFFF">
              <a:shade val="85000"/>
            </a:srgbClr>
          </a:solidFill>
          <a:ln>
            <a:noFill/>
          </a:ln>
          <a:effectLst/>
        </p:spPr>
      </p:pic>
      <p:sp>
        <p:nvSpPr>
          <p:cNvPr id="3" name="TextBox 2"/>
          <p:cNvSpPr txBox="1"/>
          <p:nvPr/>
        </p:nvSpPr>
        <p:spPr>
          <a:xfrm>
            <a:off x="140213" y="1339027"/>
            <a:ext cx="4896544" cy="3108543"/>
          </a:xfrm>
          <a:prstGeom prst="rect">
            <a:avLst/>
          </a:prstGeom>
          <a:noFill/>
        </p:spPr>
        <p:txBody>
          <a:bodyPr wrap="square" rtlCol="0">
            <a:spAutoFit/>
          </a:bodyPr>
          <a:lstStyle/>
          <a:p>
            <a:r>
              <a:rPr lang="en-US" altLang="zh-CN" sz="2800" b="1" dirty="0" smtClean="0">
                <a:latin typeface="Calibri" pitchFamily="34" charset="0"/>
              </a:rPr>
              <a:t>Some kinds of rocks are made when volcanoes erupt. The material in volcanoes is hot. When it comes out, it cools down and makes rocks.</a:t>
            </a:r>
          </a:p>
          <a:p>
            <a:pPr>
              <a:spcBef>
                <a:spcPts val="0"/>
              </a:spcBef>
            </a:pPr>
            <a:r>
              <a:rPr lang="en-US" altLang="zh-CN" sz="2800" b="1" dirty="0" smtClean="0">
                <a:latin typeface="Calibri" pitchFamily="34" charset="0"/>
              </a:rPr>
              <a:t>Do you know other rocks?</a:t>
            </a:r>
            <a:r>
              <a:rPr lang="zh-CN" altLang="en-US" sz="2800" b="1" dirty="0">
                <a:latin typeface="Calibri" pitchFamily="34" charset="0"/>
              </a:rPr>
              <a:t> </a:t>
            </a:r>
            <a:r>
              <a:rPr lang="en-US" altLang="zh-CN" sz="2800" b="1" dirty="0" smtClean="0">
                <a:latin typeface="Calibri" pitchFamily="34" charset="0"/>
              </a:rPr>
              <a:t>How are they made</a:t>
            </a:r>
            <a:r>
              <a:rPr lang="en-US" altLang="zh-CN" sz="2800" b="1" dirty="0">
                <a:latin typeface="Calibri" pitchFamily="34" charset="0"/>
              </a:rPr>
              <a:t>?</a:t>
            </a:r>
            <a:endParaRPr lang="en-US" altLang="zh-CN" sz="2800" b="1" dirty="0" smtClean="0">
              <a:latin typeface="Calibri" pitchFamily="34" charset="0"/>
            </a:endParaRPr>
          </a:p>
        </p:txBody>
      </p:sp>
      <p:sp>
        <p:nvSpPr>
          <p:cNvPr id="4" name="TextBox 3"/>
          <p:cNvSpPr txBox="1"/>
          <p:nvPr/>
        </p:nvSpPr>
        <p:spPr>
          <a:xfrm>
            <a:off x="683568" y="692696"/>
            <a:ext cx="494673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3600" b="1" dirty="0" smtClean="0">
                <a:solidFill>
                  <a:schemeClr val="bg1"/>
                </a:solidFill>
                <a:effectLst>
                  <a:outerShdw blurRad="38100" dist="38100" dir="2700000" algn="tl">
                    <a:srgbClr val="000000">
                      <a:alpha val="43137"/>
                    </a:srgbClr>
                  </a:outerShdw>
                </a:effectLst>
                <a:latin typeface="Calibri" pitchFamily="34" charset="0"/>
              </a:rPr>
              <a:t>Rocks from Fire</a:t>
            </a:r>
            <a:endParaRPr lang="zh-CN" altLang="en-US" sz="3600" b="1" dirty="0">
              <a:solidFill>
                <a:schemeClr val="bg1"/>
              </a:solidFill>
              <a:effectLst>
                <a:outerShdw blurRad="38100" dist="38100" dir="2700000" algn="tl">
                  <a:srgbClr val="000000">
                    <a:alpha val="43137"/>
                  </a:srgbClr>
                </a:outerShdw>
              </a:effectLst>
              <a:latin typeface="Calibri" pitchFamily="34" charset="0"/>
            </a:endParaRPr>
          </a:p>
        </p:txBody>
      </p:sp>
      <p:sp>
        <p:nvSpPr>
          <p:cNvPr id="8" name="TextBox 7"/>
          <p:cNvSpPr txBox="1"/>
          <p:nvPr/>
        </p:nvSpPr>
        <p:spPr>
          <a:xfrm>
            <a:off x="72008" y="4494599"/>
            <a:ext cx="4860032" cy="2246769"/>
          </a:xfrm>
          <a:prstGeom prst="rect">
            <a:avLst/>
          </a:prstGeom>
          <a:solidFill>
            <a:srgbClr val="F8F8F8">
              <a:alpha val="50196"/>
            </a:srgbClr>
          </a:solidFill>
        </p:spPr>
        <p:txBody>
          <a:bodyPr wrap="square" rtlCol="0">
            <a:spAutoFit/>
          </a:bodyPr>
          <a:lstStyle/>
          <a:p>
            <a:r>
              <a:rPr lang="en-US" altLang="zh-CN" sz="2000" b="1" smtClean="0">
                <a:solidFill>
                  <a:srgbClr val="FF0000"/>
                </a:solidFill>
                <a:latin typeface="Calibri" pitchFamily="34" charset="0"/>
              </a:rPr>
              <a:t>Possible answer:</a:t>
            </a:r>
            <a:endParaRPr lang="en-US" altLang="zh-CN" sz="2000" b="1" dirty="0" smtClean="0">
              <a:solidFill>
                <a:srgbClr val="FF0000"/>
              </a:solidFill>
              <a:latin typeface="Calibri" pitchFamily="34" charset="0"/>
            </a:endParaRPr>
          </a:p>
          <a:p>
            <a:r>
              <a:rPr lang="en-US" altLang="zh-CN" sz="2000" b="1" dirty="0" smtClean="0">
                <a:solidFill>
                  <a:srgbClr val="FF0000"/>
                </a:solidFill>
                <a:latin typeface="Calibri" pitchFamily="34" charset="0"/>
              </a:rPr>
              <a:t>Another kind of rock is called “sedimentary rock”. It forms by being squashed in layers. Water and wind carry very small pieces of rock away. The pieces collect together in places. When there is a lot of this material, it gets very heavy and forms rock.</a:t>
            </a:r>
          </a:p>
        </p:txBody>
      </p:sp>
    </p:spTree>
    <p:extLst>
      <p:ext uri="{BB962C8B-B14F-4D97-AF65-F5344CB8AC3E}">
        <p14:creationId xmlns:p14="http://schemas.microsoft.com/office/powerpoint/2010/main" val="32924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LUS 1A 模板">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TotalTime>
  <Words>247</Words>
  <Application>Microsoft Office PowerPoint</Application>
  <PresentationFormat>全屏显示(4:3)</PresentationFormat>
  <Paragraphs>44</Paragraphs>
  <Slides>8</Slides>
  <Notes>0</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LUS 1A 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1A1 OUR SENSES</dc:title>
  <dc:creator>FLTRP</dc:creator>
  <cp:lastModifiedBy>FLTRP</cp:lastModifiedBy>
  <cp:revision>66</cp:revision>
  <dcterms:created xsi:type="dcterms:W3CDTF">2015-03-12T07:16:30Z</dcterms:created>
  <dcterms:modified xsi:type="dcterms:W3CDTF">2016-03-25T03:27:53Z</dcterms:modified>
</cp:coreProperties>
</file>