
<file path=[Content_Types].xml><?xml version="1.0" encoding="utf-8"?>
<Types xmlns="http://schemas.openxmlformats.org/package/2006/content-types">
  <Default Extension="wdp" ContentType="image/vnd.ms-phot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68" r:id="rId3"/>
    <p:sldId id="291" r:id="rId4"/>
    <p:sldId id="292" r:id="rId5"/>
    <p:sldId id="293" r:id="rId6"/>
    <p:sldId id="294" r:id="rId7"/>
    <p:sldId id="295" r:id="rId8"/>
  </p:sldIdLst>
  <p:sldSz cx="9144000" cy="6858000" type="screen4x3"/>
  <p:notesSz cx="6807200" cy="993902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FF00"/>
    <a:srgbClr val="FFFF99"/>
    <a:srgbClr val="6699FF"/>
    <a:srgbClr val="27B3E8"/>
    <a:srgbClr val="FF0066"/>
    <a:srgbClr val="FF66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2BA816-10DC-4D12-8F79-A29D565E3E1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A6065B-982A-400B-BEEE-2DE86955C3E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083" r="4539" b="45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900783" cy="10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12360" y="142874"/>
            <a:ext cx="1353865" cy="5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3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6" y="-106363"/>
            <a:ext cx="2232695" cy="11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0EB3-02CE-41FB-9522-7417FEA3370E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FB33-3A9D-47A7-BB1C-E5F17A276B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A893E-110A-4236-BC39-FA9CA61548E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21D431-77A2-455E-B145-DC76E80B8A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3528" y="1691603"/>
            <a:ext cx="8496944" cy="5012587"/>
            <a:chOff x="86267" y="1557338"/>
            <a:chExt cx="8519506" cy="5179911"/>
          </a:xfrm>
        </p:grpSpPr>
        <p:sp>
          <p:nvSpPr>
            <p:cNvPr id="6" name="矩形 5"/>
            <p:cNvSpPr/>
            <p:nvPr/>
          </p:nvSpPr>
          <p:spPr>
            <a:xfrm>
              <a:off x="3335231" y="1565275"/>
              <a:ext cx="2181225" cy="1349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485" y="1557338"/>
              <a:ext cx="339725" cy="35877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046434" y="1557338"/>
              <a:ext cx="341312" cy="3587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86267" y="1773238"/>
              <a:ext cx="8519506" cy="49280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387747" y="1557338"/>
              <a:ext cx="1963738" cy="57626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128" name="文本框 6"/>
            <p:cNvSpPr txBox="1">
              <a:spLocks noChangeArrowheads="1"/>
            </p:cNvSpPr>
            <p:nvPr/>
          </p:nvSpPr>
          <p:spPr bwMode="auto">
            <a:xfrm>
              <a:off x="3676671" y="1566850"/>
              <a:ext cx="1439863" cy="4824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800" b="1" dirty="0" smtClean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</a:rPr>
                <a:t>Observe</a:t>
              </a:r>
              <a:endPara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endParaRPr>
            </a:p>
          </p:txBody>
        </p:sp>
        <p:pic>
          <p:nvPicPr>
            <p:cNvPr id="4105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" t="1932" r="1303" b="2614"/>
            <a:stretch>
              <a:fillRect/>
            </a:stretch>
          </p:blipFill>
          <p:spPr bwMode="auto">
            <a:xfrm>
              <a:off x="2197100" y="2205038"/>
              <a:ext cx="5016500" cy="36004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形标注 6"/>
            <p:cNvSpPr/>
            <p:nvPr/>
          </p:nvSpPr>
          <p:spPr>
            <a:xfrm>
              <a:off x="684213" y="2133600"/>
              <a:ext cx="2853531" cy="1160463"/>
            </a:xfrm>
            <a:prstGeom prst="wedgeEllipseCallout">
              <a:avLst>
                <a:gd name="adj1" fmla="val 32928"/>
                <a:gd name="adj2" fmla="val 6801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I can see the flame. The flame has two </a:t>
              </a:r>
              <a:r>
                <a:rPr lang="en-US" altLang="zh-CN" sz="2000" b="1" dirty="0" err="1">
                  <a:solidFill>
                    <a:schemeClr val="tx1"/>
                  </a:solidFill>
                </a:rPr>
                <a:t>colours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. 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椭圆形标注 13"/>
            <p:cNvSpPr/>
            <p:nvPr/>
          </p:nvSpPr>
          <p:spPr>
            <a:xfrm>
              <a:off x="3717925" y="2205038"/>
              <a:ext cx="2124075" cy="722312"/>
            </a:xfrm>
            <a:prstGeom prst="wedgeEllipseCallout">
              <a:avLst>
                <a:gd name="adj1" fmla="val 2163"/>
                <a:gd name="adj2" fmla="val 7981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I can hear the crackle. 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>
              <a:off x="6156325" y="2566194"/>
              <a:ext cx="1944688" cy="791369"/>
            </a:xfrm>
            <a:prstGeom prst="wedgeEllipseCallout">
              <a:avLst>
                <a:gd name="adj1" fmla="val -23866"/>
                <a:gd name="adj2" fmla="val 8486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I can smell</a:t>
              </a:r>
              <a:endParaRPr lang="en-US" altLang="zh-CN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burning. 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34" name="文本框 7"/>
            <p:cNvSpPr txBox="1">
              <a:spLocks noChangeArrowheads="1"/>
            </p:cNvSpPr>
            <p:nvPr/>
          </p:nvSpPr>
          <p:spPr bwMode="auto">
            <a:xfrm>
              <a:off x="684213" y="5878513"/>
              <a:ext cx="7708936" cy="85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Calibri" panose="020F0502020204030204" pitchFamily="34" charset="0"/>
                </a:rPr>
                <a:t>When you study something closely, you are observing. You can look at it, listen to it, touch it, smell it or taste it.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75" b="58250" l="14219" r="86797">
                        <a14:foregroundMark x1="51484" y1="48125" x2="52891" y2="49625"/>
                        <a14:foregroundMark x1="66875" y1="46625" x2="66875" y2="48375"/>
                        <a14:foregroundMark x1="18594" y1="46500" x2="21094" y2="49750"/>
                        <a14:foregroundMark x1="27813" y1="47500" x2="27969" y2="50875"/>
                        <a14:foregroundMark x1="64219" y1="45250" x2="63672" y2="51000"/>
                        <a14:foregroundMark x1="68906" y1="48125" x2="70859" y2="50750"/>
                        <a14:foregroundMark x1="61719" y1="47375" x2="61563" y2="50875"/>
                        <a14:foregroundMark x1="29453" y1="48125" x2="30000" y2="50375"/>
                        <a14:foregroundMark x1="36797" y1="47875" x2="37500" y2="50750"/>
                        <a14:foregroundMark x1="40859" y1="47500" x2="40625" y2="50250"/>
                        <a14:foregroundMark x1="44844" y1="47500" x2="44688" y2="50125"/>
                        <a14:foregroundMark x1="76719" y1="48875" x2="81094" y2="47125"/>
                        <a14:foregroundMark x1="76875" y1="40125" x2="80781" y2="45250"/>
                        <a14:foregroundMark x1="82656" y1="45250" x2="82266" y2="49000"/>
                        <a14:foregroundMark x1="74688" y1="53875" x2="75859" y2="49750"/>
                        <a14:foregroundMark x1="77500" y1="38500" x2="78438" y2="37625"/>
                        <a14:foregroundMark x1="75078" y1="41625" x2="75938" y2="41625"/>
                        <a14:foregroundMark x1="74688" y1="39875" x2="74688" y2="39875"/>
                        <a14:foregroundMark x1="77031" y1="37000" x2="77031" y2="37000"/>
                        <a14:backgroundMark x1="25938" y1="47625" x2="26094" y2="53250"/>
                        <a14:backgroundMark x1="52656" y1="47000" x2="54297" y2="47750"/>
                        <a14:backgroundMark x1="59922" y1="49000" x2="59922" y2="47625"/>
                        <a14:backgroundMark x1="57500" y1="47000" x2="57813" y2="45000"/>
                        <a14:backgroundMark x1="68203" y1="50875" x2="67656" y2="46750"/>
                        <a14:backgroundMark x1="36250" y1="49000" x2="36328" y2="52125"/>
                        <a14:backgroundMark x1="32109" y1="50125" x2="33594" y2="50000"/>
                        <a14:backgroundMark x1="38672" y1="49375" x2="38828" y2="51875"/>
                        <a14:backgroundMark x1="41797" y1="49500" x2="42813" y2="49375"/>
                        <a14:backgroundMark x1="46406" y1="50000" x2="47188" y2="50250"/>
                        <a14:backgroundMark x1="45625" y1="48125" x2="46250" y2="48125"/>
                        <a14:backgroundMark x1="28672" y1="49000" x2="28828" y2="45750"/>
                        <a14:backgroundMark x1="31250" y1="48125" x2="31797" y2="48125"/>
                        <a14:backgroundMark x1="19688" y1="46500" x2="20469" y2="4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64" t="30693" r="7541" b="41828"/>
          <a:stretch>
            <a:fillRect/>
          </a:stretch>
        </p:blipFill>
        <p:spPr bwMode="auto">
          <a:xfrm>
            <a:off x="2915816" y="-206819"/>
            <a:ext cx="4303866" cy="16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938" y="667549"/>
            <a:ext cx="8424936" cy="5976665"/>
            <a:chOff x="838200" y="1557338"/>
            <a:chExt cx="7667625" cy="5218796"/>
          </a:xfrm>
        </p:grpSpPr>
        <p:sp>
          <p:nvSpPr>
            <p:cNvPr id="6" name="矩形 5"/>
            <p:cNvSpPr/>
            <p:nvPr/>
          </p:nvSpPr>
          <p:spPr>
            <a:xfrm>
              <a:off x="3581400" y="1565275"/>
              <a:ext cx="2181225" cy="1349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622274" y="1557338"/>
              <a:ext cx="339725" cy="35877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445975" y="1557338"/>
              <a:ext cx="341312" cy="35877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838200" y="1839913"/>
              <a:ext cx="7667625" cy="49362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08400" y="1557338"/>
              <a:ext cx="1963738" cy="57626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</a:rPr>
                <a:t>Measure</a:t>
              </a:r>
              <a:endPara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995738" y="4581525"/>
              <a:ext cx="936625" cy="36036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 smtClean="0">
                  <a:solidFill>
                    <a:schemeClr val="tx1"/>
                  </a:solidFill>
                </a:rPr>
                <a:t>12 cm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158" name="文本框 21"/>
            <p:cNvSpPr txBox="1">
              <a:spLocks noChangeArrowheads="1"/>
            </p:cNvSpPr>
            <p:nvPr/>
          </p:nvSpPr>
          <p:spPr bwMode="auto">
            <a:xfrm>
              <a:off x="1100341" y="5602288"/>
              <a:ext cx="7405484" cy="104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Calibri" panose="020F0502020204030204" pitchFamily="34" charset="0"/>
                </a:rPr>
                <a:t>A ruler is a measuring instrument. When you use a measuring instrument, you are measuring. A measurement always has a number and a unit.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26" y="2595201"/>
            <a:ext cx="4353933" cy="11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764704"/>
            <a:ext cx="8469313" cy="5544468"/>
            <a:chOff x="801688" y="1557338"/>
            <a:chExt cx="7667625" cy="4895850"/>
          </a:xfrm>
        </p:grpSpPr>
        <p:sp>
          <p:nvSpPr>
            <p:cNvPr id="6" name="矩形 5"/>
            <p:cNvSpPr/>
            <p:nvPr/>
          </p:nvSpPr>
          <p:spPr>
            <a:xfrm>
              <a:off x="3581400" y="1565275"/>
              <a:ext cx="2181225" cy="13493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672138" y="1557338"/>
              <a:ext cx="339725" cy="35877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367088" y="1557338"/>
              <a:ext cx="341312" cy="35877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801688" y="1773238"/>
              <a:ext cx="7667625" cy="4679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08400" y="1557338"/>
              <a:ext cx="1963738" cy="576262"/>
            </a:xfrm>
            <a:prstGeom prst="round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ln>
                    <a:solidFill>
                      <a:schemeClr val="bg1"/>
                    </a:solidFill>
                  </a:ln>
                  <a:solidFill>
                    <a:srgbClr val="FF3300"/>
                  </a:solidFill>
                </a:rPr>
                <a:t>Compare</a:t>
              </a:r>
              <a:endParaRPr lang="zh-CN" altLang="en-US" sz="2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endParaRPr>
            </a:p>
          </p:txBody>
        </p:sp>
        <p:pic>
          <p:nvPicPr>
            <p:cNvPr id="615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" t="2061" r="3697" b="1488"/>
            <a:stretch>
              <a:fillRect/>
            </a:stretch>
          </p:blipFill>
          <p:spPr bwMode="auto">
            <a:xfrm>
              <a:off x="1476375" y="3213100"/>
              <a:ext cx="1800225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4" r="7480" b="1608"/>
            <a:stretch>
              <a:fillRect/>
            </a:stretch>
          </p:blipFill>
          <p:spPr bwMode="auto">
            <a:xfrm>
              <a:off x="4067175" y="2852738"/>
              <a:ext cx="1296988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" t="1863" r="4292" b="1445"/>
            <a:stretch>
              <a:fillRect/>
            </a:stretch>
          </p:blipFill>
          <p:spPr bwMode="auto">
            <a:xfrm>
              <a:off x="6227763" y="2492375"/>
              <a:ext cx="1584325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形标注 8"/>
            <p:cNvSpPr/>
            <p:nvPr/>
          </p:nvSpPr>
          <p:spPr>
            <a:xfrm>
              <a:off x="1619250" y="2565400"/>
              <a:ext cx="2447925" cy="627063"/>
            </a:xfrm>
            <a:prstGeom prst="wedgeEllipseCallout">
              <a:avLst>
                <a:gd name="adj1" fmla="val -14513"/>
                <a:gd name="adj2" fmla="val 9410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Who is taller?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180" name="文本框 9"/>
            <p:cNvSpPr txBox="1">
              <a:spLocks noChangeArrowheads="1"/>
            </p:cNvSpPr>
            <p:nvPr/>
          </p:nvSpPr>
          <p:spPr bwMode="auto">
            <a:xfrm>
              <a:off x="1403350" y="5949950"/>
              <a:ext cx="6769100" cy="4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Calibri" panose="020F0502020204030204" pitchFamily="34" charset="0"/>
                </a:rPr>
                <a:t>If you have two or more objects, you can compare them.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04" y="913508"/>
            <a:ext cx="8937352" cy="5755852"/>
            <a:chOff x="575559" y="1557338"/>
            <a:chExt cx="8173629" cy="4953831"/>
          </a:xfrm>
        </p:grpSpPr>
        <p:sp>
          <p:nvSpPr>
            <p:cNvPr id="6" name="矩形 5"/>
            <p:cNvSpPr/>
            <p:nvPr/>
          </p:nvSpPr>
          <p:spPr>
            <a:xfrm>
              <a:off x="3581400" y="1565275"/>
              <a:ext cx="2181225" cy="13493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672138" y="1557338"/>
              <a:ext cx="339725" cy="3587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367088" y="1557338"/>
              <a:ext cx="341312" cy="3587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741363" y="1700213"/>
              <a:ext cx="7934325" cy="48109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08400" y="1557338"/>
              <a:ext cx="1963738" cy="576262"/>
            </a:xfrm>
            <a:prstGeom prst="round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ln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Classify</a:t>
              </a:r>
              <a:endParaRPr lang="zh-CN" altLang="en-US" sz="24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7176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-1283" r="-311" b="2621"/>
            <a:stretch>
              <a:fillRect/>
            </a:stretch>
          </p:blipFill>
          <p:spPr bwMode="auto">
            <a:xfrm>
              <a:off x="755650" y="2459038"/>
              <a:ext cx="133985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r="217"/>
            <a:stretch>
              <a:fillRect/>
            </a:stretch>
          </p:blipFill>
          <p:spPr>
            <a:xfrm>
              <a:off x="2026853" y="2492896"/>
              <a:ext cx="1512168" cy="1011882"/>
            </a:xfrm>
            <a:prstGeom prst="flowChartInputOutpu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2492895"/>
              <a:ext cx="1449681" cy="1008272"/>
            </a:xfrm>
            <a:prstGeom prst="flowChartInputOutpu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7984" y="2488361"/>
              <a:ext cx="1489148" cy="1012806"/>
            </a:xfrm>
            <a:prstGeom prst="flowChartInputOutpu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2483990"/>
              <a:ext cx="1515451" cy="1029544"/>
            </a:xfrm>
            <a:prstGeom prst="flowChartInputOutput">
              <a:avLst/>
            </a:prstGeom>
          </p:spPr>
        </p:pic>
        <p:pic>
          <p:nvPicPr>
            <p:cNvPr id="7181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" t="845" r="5009" b="-4166"/>
            <a:stretch>
              <a:fillRect/>
            </a:stretch>
          </p:blipFill>
          <p:spPr bwMode="auto">
            <a:xfrm>
              <a:off x="7242996" y="2492375"/>
              <a:ext cx="1366837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t="2983" r="1736" b="3355"/>
            <a:stretch>
              <a:fillRect/>
            </a:stretch>
          </p:blipFill>
          <p:spPr bwMode="auto">
            <a:xfrm>
              <a:off x="2419491" y="3716338"/>
              <a:ext cx="4032250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形标注 19"/>
            <p:cNvSpPr/>
            <p:nvPr/>
          </p:nvSpPr>
          <p:spPr>
            <a:xfrm>
              <a:off x="575559" y="4033838"/>
              <a:ext cx="2556579" cy="1123950"/>
            </a:xfrm>
            <a:prstGeom prst="wedgeEllipseCallout">
              <a:avLst>
                <a:gd name="adj1" fmla="val 67216"/>
                <a:gd name="adj2" fmla="val -1125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I want to group these animals by the number of their legs .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椭圆形标注 21"/>
            <p:cNvSpPr/>
            <p:nvPr/>
          </p:nvSpPr>
          <p:spPr>
            <a:xfrm>
              <a:off x="6085364" y="4105691"/>
              <a:ext cx="2663824" cy="1195388"/>
            </a:xfrm>
            <a:prstGeom prst="wedgeEllipseCallout">
              <a:avLst>
                <a:gd name="adj1" fmla="val -56322"/>
                <a:gd name="adj2" fmla="val -2586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I want to group these animals by how they move.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209" name="文本框 20"/>
            <p:cNvSpPr txBox="1">
              <a:spLocks noChangeArrowheads="1"/>
            </p:cNvSpPr>
            <p:nvPr/>
          </p:nvSpPr>
          <p:spPr bwMode="auto">
            <a:xfrm>
              <a:off x="1187450" y="5795963"/>
              <a:ext cx="7345363" cy="71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Calibri" panose="020F0502020204030204" pitchFamily="34" charset="0"/>
                </a:rPr>
                <a:t>When you put things into groups by certain features, you are classifying.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3528" y="908720"/>
            <a:ext cx="8497440" cy="5760640"/>
            <a:chOff x="827088" y="1557338"/>
            <a:chExt cx="7667625" cy="5086733"/>
          </a:xfrm>
        </p:grpSpPr>
        <p:sp>
          <p:nvSpPr>
            <p:cNvPr id="6" name="矩形 5"/>
            <p:cNvSpPr/>
            <p:nvPr/>
          </p:nvSpPr>
          <p:spPr>
            <a:xfrm>
              <a:off x="3563938" y="1557338"/>
              <a:ext cx="2232025" cy="1428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672138" y="1557338"/>
              <a:ext cx="339725" cy="3587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367088" y="1557338"/>
              <a:ext cx="341312" cy="3587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827088" y="1773238"/>
              <a:ext cx="7667625" cy="48708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08400" y="1557338"/>
              <a:ext cx="1963738" cy="57626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ln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Experiment</a:t>
              </a:r>
              <a:endParaRPr lang="zh-CN" altLang="en-US" sz="24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224" name="文本框 9"/>
            <p:cNvSpPr txBox="1">
              <a:spLocks noChangeArrowheads="1"/>
            </p:cNvSpPr>
            <p:nvPr/>
          </p:nvSpPr>
          <p:spPr bwMode="auto">
            <a:xfrm>
              <a:off x="1403350" y="5732463"/>
              <a:ext cx="6624638" cy="7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 smtClean="0">
                  <a:latin typeface="Calibri" panose="020F0502020204030204" pitchFamily="34" charset="0"/>
                </a:rPr>
                <a:t>Observe </a:t>
              </a:r>
              <a:r>
                <a:rPr lang="en-US" altLang="zh-CN" sz="2400" b="1" dirty="0">
                  <a:latin typeface="Calibri" panose="020F0502020204030204" pitchFamily="34" charset="0"/>
                </a:rPr>
                <a:t>something. Think about your results. Did you learn something about science? You are experimenting.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pic>
          <p:nvPicPr>
            <p:cNvPr id="820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" t="1952" r="1810" b="1964"/>
            <a:stretch>
              <a:fillRect/>
            </a:stretch>
          </p:blipFill>
          <p:spPr bwMode="auto">
            <a:xfrm>
              <a:off x="2771775" y="2276475"/>
              <a:ext cx="3887788" cy="345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345" y="764704"/>
            <a:ext cx="8954151" cy="5904656"/>
            <a:chOff x="427711" y="1557338"/>
            <a:chExt cx="8247977" cy="5081901"/>
          </a:xfrm>
        </p:grpSpPr>
        <p:sp>
          <p:nvSpPr>
            <p:cNvPr id="6" name="矩形 5"/>
            <p:cNvSpPr/>
            <p:nvPr/>
          </p:nvSpPr>
          <p:spPr>
            <a:xfrm>
              <a:off x="3563938" y="1565275"/>
              <a:ext cx="2232025" cy="20796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672138" y="1557338"/>
              <a:ext cx="339725" cy="3587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367088" y="1557338"/>
              <a:ext cx="341312" cy="3587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827088" y="1773238"/>
              <a:ext cx="7667625" cy="48660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18900000" algn="b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08400" y="1557338"/>
              <a:ext cx="1963738" cy="576262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ln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Fair test</a:t>
              </a:r>
              <a:endParaRPr lang="zh-CN" altLang="en-US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248" name="文本框 9"/>
            <p:cNvSpPr txBox="1">
              <a:spLocks noChangeArrowheads="1"/>
            </p:cNvSpPr>
            <p:nvPr/>
          </p:nvSpPr>
          <p:spPr bwMode="auto">
            <a:xfrm>
              <a:off x="1187450" y="5516563"/>
              <a:ext cx="7222922" cy="10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Calibri" panose="020F0502020204030204" pitchFamily="34" charset="0"/>
                </a:rPr>
                <a:t>If you want to compare results, you should do a fair test. How do you make a fair test? Change only one condition. Keep the other conditions the same.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pic>
          <p:nvPicPr>
            <p:cNvPr id="9225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" t="1595" r="1524" b="2728"/>
            <a:stretch>
              <a:fillRect/>
            </a:stretch>
          </p:blipFill>
          <p:spPr bwMode="auto">
            <a:xfrm>
              <a:off x="2627313" y="2276475"/>
              <a:ext cx="4281487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形标注 10"/>
            <p:cNvSpPr/>
            <p:nvPr/>
          </p:nvSpPr>
          <p:spPr>
            <a:xfrm>
              <a:off x="427711" y="1952625"/>
              <a:ext cx="3140640" cy="1404938"/>
            </a:xfrm>
            <a:prstGeom prst="wedgeEllipseCallout">
              <a:avLst>
                <a:gd name="adj1" fmla="val 54154"/>
                <a:gd name="adj2" fmla="val 33720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We have to keep the same distance between the magnet and the paperclips.</a:t>
              </a:r>
              <a:endParaRPr lang="zh-CN" altLang="en-US" sz="20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6227763" y="2133600"/>
              <a:ext cx="2447925" cy="1008063"/>
            </a:xfrm>
            <a:prstGeom prst="wedgeEllipseCallout">
              <a:avLst>
                <a:gd name="adj1" fmla="val -45026"/>
                <a:gd name="adj2" fmla="val 5755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We have to use paperclips of </a:t>
              </a:r>
              <a:r>
                <a:rPr lang="en-US" altLang="zh-CN" sz="2000" b="1" dirty="0">
                  <a:solidFill>
                    <a:schemeClr val="tx1"/>
                  </a:solidFill>
                  <a:sym typeface="+mn-ea"/>
                </a:rPr>
                <a:t>the same size 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.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演示</Application>
  <PresentationFormat>全屏显示(4:3)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w</cp:lastModifiedBy>
  <cp:revision>238</cp:revision>
  <cp:lastPrinted>2015-04-01T02:30:00Z</cp:lastPrinted>
  <dcterms:created xsi:type="dcterms:W3CDTF">2015-03-12T07:16:00Z</dcterms:created>
  <dcterms:modified xsi:type="dcterms:W3CDTF">2017-02-17T02:37:21Z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